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Default Extension="wav" ContentType="audio/wav"/>
  <Default Extension="gif" ContentType="image/gif"/>
  <Default Extension="avi" ContentType="video/unknown"/>
  <Default Extension="mo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</p:sldMasterIdLst>
  <p:notesMasterIdLst>
    <p:notesMasterId r:id="rId36"/>
  </p:notesMasterIdLst>
  <p:sldIdLst>
    <p:sldId id="660" r:id="rId3"/>
    <p:sldId id="736" r:id="rId4"/>
    <p:sldId id="693" r:id="rId5"/>
    <p:sldId id="662" r:id="rId6"/>
    <p:sldId id="561" r:id="rId7"/>
    <p:sldId id="663" r:id="rId8"/>
    <p:sldId id="570" r:id="rId9"/>
    <p:sldId id="571" r:id="rId10"/>
    <p:sldId id="685" r:id="rId11"/>
    <p:sldId id="688" r:id="rId12"/>
    <p:sldId id="701" r:id="rId13"/>
    <p:sldId id="697" r:id="rId14"/>
    <p:sldId id="698" r:id="rId15"/>
    <p:sldId id="714" r:id="rId16"/>
    <p:sldId id="696" r:id="rId17"/>
    <p:sldId id="712" r:id="rId18"/>
    <p:sldId id="666" r:id="rId19"/>
    <p:sldId id="713" r:id="rId20"/>
    <p:sldId id="706" r:id="rId21"/>
    <p:sldId id="695" r:id="rId22"/>
    <p:sldId id="699" r:id="rId23"/>
    <p:sldId id="669" r:id="rId24"/>
    <p:sldId id="670" r:id="rId25"/>
    <p:sldId id="672" r:id="rId26"/>
    <p:sldId id="673" r:id="rId27"/>
    <p:sldId id="717" r:id="rId28"/>
    <p:sldId id="718" r:id="rId29"/>
    <p:sldId id="719" r:id="rId30"/>
    <p:sldId id="716" r:id="rId31"/>
    <p:sldId id="730" r:id="rId32"/>
    <p:sldId id="729" r:id="rId33"/>
    <p:sldId id="731" r:id="rId34"/>
    <p:sldId id="726" r:id="rId3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8F4"/>
    <a:srgbClr val="FFE4C8"/>
    <a:srgbClr val="007E5F"/>
    <a:srgbClr val="FFCCFF"/>
    <a:srgbClr val="6F72DB"/>
    <a:srgbClr val="7577DD"/>
    <a:srgbClr val="6265D8"/>
    <a:srgbClr val="6F6FDB"/>
    <a:srgbClr val="035EE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6" autoAdjust="0"/>
    <p:restoredTop sz="99822" autoAdjust="0"/>
  </p:normalViewPr>
  <p:slideViewPr>
    <p:cSldViewPr>
      <p:cViewPr varScale="1">
        <p:scale>
          <a:sx n="81" d="100"/>
          <a:sy n="81" d="100"/>
        </p:scale>
        <p:origin x="-12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19B3BE-0B47-49BF-8328-1A5958F2231E}" type="datetimeFigureOut">
              <a:rPr lang="en-US"/>
              <a:pPr>
                <a:defRPr/>
              </a:pPr>
              <a:t>14/03/16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F9AF24-E490-4FB1-8919-94A11D977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smtClean="0"/>
              <a:t>Why is grav force so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 different</a:t>
            </a:r>
          </a:p>
          <a:p>
            <a:pPr eaLnBrk="1" hangingPunct="1">
              <a:spcBef>
                <a:spcPct val="0"/>
              </a:spcBef>
            </a:pPr>
            <a:endParaRPr lang="en-US" sz="2000" smtClean="0"/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Next:  em  grav     mm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                           -----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                             R2</a:t>
            </a:r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F88E4-41E8-47CA-B642-F5FD6F29632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Next: </a:t>
            </a:r>
          </a:p>
          <a:p>
            <a:pPr eaLnBrk="1" hangingPunct="1"/>
            <a:r>
              <a:rPr lang="en-US" smtClean="0"/>
              <a:t>one would expect everything to be computable now</a:t>
            </a:r>
          </a:p>
        </p:txBody>
      </p:sp>
      <p:sp>
        <p:nvSpPr>
          <p:cNvPr id="624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AF5F26-1FDC-4150-A229-3859B7D3324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Next: BH = elementary particle</a:t>
            </a:r>
          </a:p>
        </p:txBody>
      </p:sp>
      <p:sp>
        <p:nvSpPr>
          <p:cNvPr id="614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40F765-EC61-43EE-B2D0-C1B6283893C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Next: thermal distribution: mixed state</a:t>
            </a:r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D176F4-0584-45A3-B89F-ACA25C51B6D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Next:    paradox</a:t>
            </a:r>
          </a:p>
        </p:txBody>
      </p:sp>
      <p:sp>
        <p:nvSpPr>
          <p:cNvPr id="655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A4A06D-15A1-4EB3-BD4C-74CA550D85A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Next: heavy ion scattering,   eikonal approximation</a:t>
            </a:r>
          </a:p>
        </p:txBody>
      </p:sp>
      <p:sp>
        <p:nvSpPr>
          <p:cNvPr id="675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2CDAF6-9A66-4331-A58B-26BEF7FDD3C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Next: Black against white holes</a:t>
            </a:r>
          </a:p>
        </p:txBody>
      </p:sp>
      <p:sp>
        <p:nvSpPr>
          <p:cNvPr id="686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A8412C-12A9-4B2D-9703-214390A3CD4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New radial coordinate</a:t>
            </a:r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633CF-5FB0-4E75-B8CC-40A573C736F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Next: 2 astronauts</a:t>
            </a:r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D6E00E-6166-458C-B747-A741256BDE4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Next: highway through desert</a:t>
            </a:r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F47C0-9A5E-4022-A378-EB2E024A41A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Next  instability against implosion</a:t>
            </a:r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650E4C-647B-40D8-9DDA-5018AB5838BF}" type="slidenum">
              <a:rPr lang="en-US">
                <a:solidFill>
                  <a:srgbClr val="C0504D"/>
                </a:solidFill>
              </a:rPr>
              <a:pPr/>
              <a:t>6</a:t>
            </a:fld>
            <a:endParaRPr lang="en-U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 : Hawking Radiation</a:t>
            </a:r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624917-10A8-4201-B240-E35B9A54108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 :  vacuum fluctuations</a:t>
            </a:r>
          </a:p>
        </p:txBody>
      </p:sp>
      <p:sp>
        <p:nvSpPr>
          <p:cNvPr id="573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14684-9CAB-4951-9FCF-194BDE585F7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Next: in clock, ou keys,coins</a:t>
            </a:r>
          </a:p>
        </p:txBody>
      </p:sp>
      <p:sp>
        <p:nvSpPr>
          <p:cNvPr id="593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2B7E5-04DA-4D17-987A-FE3E446C151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 Hawking, Einstein, Newton in Star Trek</a:t>
            </a: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FEB49-37D3-45B3-B414-C9B15B70835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/>
          <p:cNvCxnSpPr/>
          <p:nvPr userDrawn="1"/>
        </p:nvCxnSpPr>
        <p:spPr bwMode="auto">
          <a:xfrm rot="5400000">
            <a:off x="-3000404" y="3429000"/>
            <a:ext cx="6858000" cy="1588"/>
          </a:xfrm>
          <a:prstGeom prst="line">
            <a:avLst/>
          </a:prstGeom>
          <a:solidFill>
            <a:schemeClr val="accent1"/>
          </a:solidFill>
          <a:ln w="63500" cap="flat" cmpd="tri" algn="ctr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457200" dist="698500" dir="5820000" sx="109000" sy="109000" algn="ctr" rotWithShape="0">
              <a:srgbClr val="00000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/>
          <p:cNvCxnSpPr/>
          <p:nvPr userDrawn="1"/>
        </p:nvCxnSpPr>
        <p:spPr bwMode="auto">
          <a:xfrm rot="5400000">
            <a:off x="-3000404" y="3429000"/>
            <a:ext cx="6858000" cy="1588"/>
          </a:xfrm>
          <a:prstGeom prst="line">
            <a:avLst/>
          </a:prstGeom>
          <a:solidFill>
            <a:schemeClr val="accent1"/>
          </a:solidFill>
          <a:ln w="63500" cap="flat" cmpd="tri" algn="ctr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457200" dist="698500" dir="5820000" sx="109000" sy="109000" algn="ctr" rotWithShape="0">
              <a:srgbClr val="00000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gerardthooft/Documents/movies/horinfo1.avi" TargetMode="Externa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1.xml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4.wmf"/><Relationship Id="rId8" Type="http://schemas.openxmlformats.org/officeDocument/2006/relationships/image" Target="../media/image35.png"/><Relationship Id="rId1" Type="http://schemas.openxmlformats.org/officeDocument/2006/relationships/vmlDrawing" Target="../drawings/vmlDrawing7.vml"/><Relationship Id="rId2" Type="http://schemas.microsoft.com/office/2007/relationships/media" Target="file://localhost/Users/gerardthooft/Documents/movies/horinfo1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6" Type="http://schemas.openxmlformats.org/officeDocument/2006/relationships/image" Target="../media/image18.gif"/><Relationship Id="rId7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audio" Target="../media/audio1.wav"/><Relationship Id="rId6" Type="http://schemas.openxmlformats.org/officeDocument/2006/relationships/image" Target="../media/image20.png"/><Relationship Id="rId1" Type="http://schemas.microsoft.com/office/2007/relationships/media" Target="file://localhost/Users/gerardthooft/Documents/PowerPoint/Nobel_Lect_GtH/explosie4.avi" TargetMode="External"/><Relationship Id="rId2" Type="http://schemas.openxmlformats.org/officeDocument/2006/relationships/video" Target="file://localhost/Users/gerardthooft/Documents/PowerPoint/Nobel_Lect_GtH/explosie4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 rot="10800000" flipV="1">
            <a:off x="539552" y="3881373"/>
            <a:ext cx="6048672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Microscopic  black  </a:t>
            </a:r>
            <a:r>
              <a:rPr lang="en-US" sz="2400" dirty="0">
                <a:solidFill>
                  <a:schemeClr val="tx1"/>
                </a:solidFill>
              </a:rPr>
              <a:t>holes </a:t>
            </a:r>
            <a:r>
              <a:rPr lang="en-US" sz="2400" dirty="0" smtClean="0">
                <a:solidFill>
                  <a:schemeClr val="tx1"/>
                </a:solidFill>
              </a:rPr>
              <a:t> and  </a:t>
            </a:r>
            <a:r>
              <a:rPr lang="en-US" sz="2400" dirty="0">
                <a:solidFill>
                  <a:schemeClr val="tx1"/>
                </a:solidFill>
              </a:rPr>
              <a:t>their significance in quantum theories of gravity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6" name="Tekstvak 2"/>
          <p:cNvSpPr txBox="1">
            <a:spLocks noChangeArrowheads="1"/>
          </p:cNvSpPr>
          <p:nvPr/>
        </p:nvSpPr>
        <p:spPr bwMode="auto">
          <a:xfrm rot="10800000" flipV="1">
            <a:off x="3563887" y="5229200"/>
            <a:ext cx="5040561" cy="1046440"/>
          </a:xfrm>
          <a:prstGeom prst="rect">
            <a:avLst/>
          </a:prstGeom>
          <a:solidFill>
            <a:srgbClr val="184E3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Gerard  ’t  </a:t>
            </a:r>
            <a:r>
              <a:rPr lang="en-US" sz="2000" dirty="0" err="1" smtClean="0">
                <a:solidFill>
                  <a:srgbClr val="FFFF00"/>
                </a:solidFill>
              </a:rPr>
              <a:t>Hooft</a:t>
            </a:r>
            <a:r>
              <a:rPr lang="en-US" sz="2000" dirty="0" smtClean="0">
                <a:solidFill>
                  <a:srgbClr val="FFFF00"/>
                </a:solidFill>
              </a:rPr>
              <a:t>,  Utrecht  University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DPG  Conference,  Hamburg</a:t>
            </a:r>
          </a:p>
          <a:p>
            <a:pPr algn="ctr"/>
            <a:r>
              <a:rPr lang="en-US" sz="1800" dirty="0" smtClean="0">
                <a:solidFill>
                  <a:schemeClr val="accent3"/>
                </a:solidFill>
              </a:rPr>
              <a:t>March  2,  2016</a:t>
            </a:r>
            <a:endParaRPr lang="en-US" sz="1800" dirty="0">
              <a:solidFill>
                <a:schemeClr val="accent3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3635896" y="443579"/>
            <a:ext cx="5220072" cy="3345461"/>
            <a:chOff x="0" y="3013659"/>
            <a:chExt cx="5220072" cy="3345461"/>
          </a:xfrm>
        </p:grpSpPr>
        <p:sp>
          <p:nvSpPr>
            <p:cNvPr id="20" name="Rechthoek 19"/>
            <p:cNvSpPr/>
            <p:nvPr/>
          </p:nvSpPr>
          <p:spPr bwMode="auto">
            <a:xfrm>
              <a:off x="2051720" y="4941168"/>
              <a:ext cx="720080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itchFamily="34" charset="-128"/>
              </a:endParaRPr>
            </a:p>
          </p:txBody>
        </p:sp>
        <p:pic>
          <p:nvPicPr>
            <p:cNvPr id="19" name="Afbeelding 18" descr="blhol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3659"/>
              <a:ext cx="5220072" cy="334546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11560" y="1008112"/>
            <a:ext cx="2880320" cy="1700808"/>
            <a:chOff x="611560" y="-99392"/>
            <a:chExt cx="3096344" cy="1800200"/>
          </a:xfrm>
        </p:grpSpPr>
        <p:grpSp>
          <p:nvGrpSpPr>
            <p:cNvPr id="5" name="Group 4"/>
            <p:cNvGrpSpPr/>
            <p:nvPr/>
          </p:nvGrpSpPr>
          <p:grpSpPr>
            <a:xfrm>
              <a:off x="611560" y="-99392"/>
              <a:ext cx="3096344" cy="1800200"/>
              <a:chOff x="611560" y="-99392"/>
              <a:chExt cx="3096344" cy="180020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611560" y="-99392"/>
                <a:ext cx="3096344" cy="1800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CCFF">
                    <a:alpha val="98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 Unicode MS" pitchFamily="34" charset="-128"/>
                </a:endParaRPr>
              </a:p>
            </p:txBody>
          </p:sp>
          <p:pic>
            <p:nvPicPr>
              <p:cNvPr id="2" name="Picture 1" descr="emmeph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88640"/>
                <a:ext cx="2501900" cy="1397000"/>
              </a:xfrm>
              <a:prstGeom prst="rect">
                <a:avLst/>
              </a:prstGeom>
            </p:spPr>
          </p:pic>
        </p:grpSp>
        <p:pic>
          <p:nvPicPr>
            <p:cNvPr id="10248" name="Picture 6" descr="soldraaikl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0"/>
              <a:ext cx="974725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xplosie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8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smoothbackgr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5603" name="Arc 3"/>
          <p:cNvSpPr>
            <a:spLocks/>
          </p:cNvSpPr>
          <p:nvPr/>
        </p:nvSpPr>
        <p:spPr bwMode="auto">
          <a:xfrm rot="5400000">
            <a:off x="-3282950" y="1987550"/>
            <a:ext cx="5767388" cy="2732088"/>
          </a:xfrm>
          <a:custGeom>
            <a:avLst/>
            <a:gdLst>
              <a:gd name="T0" fmla="*/ 0 w 32900"/>
              <a:gd name="T1" fmla="*/ 2147483647 h 21600"/>
              <a:gd name="T2" fmla="*/ 2147483647 w 32900"/>
              <a:gd name="T3" fmla="*/ 2147483647 h 21600"/>
              <a:gd name="T4" fmla="*/ 2147483647 w 32900"/>
              <a:gd name="T5" fmla="*/ 2147483647 h 21600"/>
              <a:gd name="T6" fmla="*/ 0 60000 65536"/>
              <a:gd name="T7" fmla="*/ 0 60000 65536"/>
              <a:gd name="T8" fmla="*/ 0 60000 65536"/>
              <a:gd name="T9" fmla="*/ 0 w 32900"/>
              <a:gd name="T10" fmla="*/ 0 h 21600"/>
              <a:gd name="T11" fmla="*/ 32900 w 329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900" h="21600" fill="none" extrusionOk="0">
                <a:moveTo>
                  <a:pt x="0" y="7559"/>
                </a:moveTo>
                <a:cubicBezTo>
                  <a:pt x="4103" y="2761"/>
                  <a:pt x="10100" y="-1"/>
                  <a:pt x="16414" y="0"/>
                </a:cubicBezTo>
                <a:cubicBezTo>
                  <a:pt x="22765" y="0"/>
                  <a:pt x="28795" y="2795"/>
                  <a:pt x="32900" y="7643"/>
                </a:cubicBezTo>
              </a:path>
              <a:path w="32900" h="21600" stroke="0" extrusionOk="0">
                <a:moveTo>
                  <a:pt x="0" y="7559"/>
                </a:moveTo>
                <a:cubicBezTo>
                  <a:pt x="4103" y="2761"/>
                  <a:pt x="10100" y="-1"/>
                  <a:pt x="16414" y="0"/>
                </a:cubicBezTo>
                <a:cubicBezTo>
                  <a:pt x="22765" y="0"/>
                  <a:pt x="28795" y="2795"/>
                  <a:pt x="32900" y="7643"/>
                </a:cubicBezTo>
                <a:lnTo>
                  <a:pt x="16414" y="2160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24" name="Picture 4" descr="astrona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492375"/>
            <a:ext cx="936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 descr="smoothbackgr"/>
          <p:cNvSpPr>
            <a:spLocks noChangeArrowheads="1"/>
          </p:cNvSpPr>
          <p:nvPr/>
        </p:nvSpPr>
        <p:spPr bwMode="auto">
          <a:xfrm>
            <a:off x="4572000" y="26988"/>
            <a:ext cx="4572000" cy="68310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/>
          </a:p>
        </p:txBody>
      </p:sp>
      <p:sp>
        <p:nvSpPr>
          <p:cNvPr id="25606" name="Arc 6"/>
          <p:cNvSpPr>
            <a:spLocks/>
          </p:cNvSpPr>
          <p:nvPr/>
        </p:nvSpPr>
        <p:spPr bwMode="auto">
          <a:xfrm rot="5400000">
            <a:off x="2365375" y="2093913"/>
            <a:ext cx="7008813" cy="2732087"/>
          </a:xfrm>
          <a:custGeom>
            <a:avLst/>
            <a:gdLst>
              <a:gd name="T0" fmla="*/ 0 w 39987"/>
              <a:gd name="T1" fmla="*/ 2147483647 h 21600"/>
              <a:gd name="T2" fmla="*/ 2147483647 w 39987"/>
              <a:gd name="T3" fmla="*/ 2147483647 h 21600"/>
              <a:gd name="T4" fmla="*/ 2147483647 w 39987"/>
              <a:gd name="T5" fmla="*/ 2147483647 h 21600"/>
              <a:gd name="T6" fmla="*/ 0 60000 65536"/>
              <a:gd name="T7" fmla="*/ 0 60000 65536"/>
              <a:gd name="T8" fmla="*/ 0 60000 65536"/>
              <a:gd name="T9" fmla="*/ 0 w 39987"/>
              <a:gd name="T10" fmla="*/ 0 h 21600"/>
              <a:gd name="T11" fmla="*/ 39987 w 399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87" h="21600" fill="none" extrusionOk="0">
                <a:moveTo>
                  <a:pt x="0" y="12930"/>
                </a:moveTo>
                <a:cubicBezTo>
                  <a:pt x="3442" y="5074"/>
                  <a:pt x="11207" y="-1"/>
                  <a:pt x="19784" y="0"/>
                </a:cubicBezTo>
                <a:cubicBezTo>
                  <a:pt x="28765" y="0"/>
                  <a:pt x="36810" y="5558"/>
                  <a:pt x="39987" y="13958"/>
                </a:cubicBezTo>
              </a:path>
              <a:path w="39987" h="21600" stroke="0" extrusionOk="0">
                <a:moveTo>
                  <a:pt x="0" y="12930"/>
                </a:moveTo>
                <a:cubicBezTo>
                  <a:pt x="3442" y="5074"/>
                  <a:pt x="11207" y="-1"/>
                  <a:pt x="19784" y="0"/>
                </a:cubicBezTo>
                <a:cubicBezTo>
                  <a:pt x="28765" y="0"/>
                  <a:pt x="36810" y="5558"/>
                  <a:pt x="39987" y="13958"/>
                </a:cubicBezTo>
                <a:lnTo>
                  <a:pt x="19784" y="2160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572000" y="0"/>
            <a:ext cx="10795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45013" y="0"/>
            <a:ext cx="0" cy="685800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7929" name="Picture 9" descr="astrona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565400"/>
            <a:ext cx="936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92138" y="188913"/>
            <a:ext cx="3387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</a:rPr>
              <a:t>As  seen  by  distant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observer  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443663" y="260350"/>
            <a:ext cx="25241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</a:rPr>
              <a:t>       As   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    experienced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      by  astro-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naut     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himself  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539750" y="5084763"/>
            <a:ext cx="8197850" cy="1187450"/>
          </a:xfrm>
          <a:prstGeom prst="rect">
            <a:avLst/>
          </a:prstGeom>
          <a:solidFill>
            <a:srgbClr val="FFFFCC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They  experience  </a:t>
            </a:r>
            <a:r>
              <a:rPr lang="en-US" sz="2400" i="1" dirty="0">
                <a:solidFill>
                  <a:srgbClr val="FF0000"/>
                </a:solidFill>
              </a:rPr>
              <a:t>time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 differently.  Mathematics  tells  us</a:t>
            </a:r>
          </a:p>
          <a:p>
            <a:pPr algn="ctr"/>
            <a:r>
              <a:rPr lang="en-US" sz="2400" dirty="0"/>
              <a:t>that,  consequently,  they  experience  </a:t>
            </a:r>
            <a:r>
              <a:rPr lang="en-US" sz="2400" i="1" dirty="0">
                <a:solidFill>
                  <a:srgbClr val="FF0000"/>
                </a:solidFill>
              </a:rPr>
              <a:t>particles</a:t>
            </a:r>
            <a:r>
              <a:rPr lang="en-US" sz="2400" dirty="0"/>
              <a:t>  differently  </a:t>
            </a:r>
          </a:p>
          <a:p>
            <a:pPr algn="ctr"/>
            <a:r>
              <a:rPr lang="en-US" sz="2400" dirty="0"/>
              <a:t>as  well</a:t>
            </a:r>
            <a:endParaRPr lang="en-GB" sz="2400" dirty="0"/>
          </a:p>
        </p:txBody>
      </p:sp>
      <p:sp>
        <p:nvSpPr>
          <p:cNvPr id="337933" name="Text Box 13"/>
          <p:cNvSpPr txBox="1">
            <a:spLocks noChangeArrowheads="1"/>
          </p:cNvSpPr>
          <p:nvPr/>
        </p:nvSpPr>
        <p:spPr bwMode="auto">
          <a:xfrm>
            <a:off x="1476375" y="1268413"/>
            <a:ext cx="2538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Time  stands  still</a:t>
            </a:r>
          </a:p>
          <a:p>
            <a:r>
              <a:rPr lang="en-US" sz="2400"/>
              <a:t>at  the  horizon</a:t>
            </a:r>
            <a:endParaRPr lang="en-GB" sz="2400"/>
          </a:p>
        </p:txBody>
      </p:sp>
      <p:sp>
        <p:nvSpPr>
          <p:cNvPr id="337934" name="Text Box 14"/>
          <p:cNvSpPr txBox="1">
            <a:spLocks noChangeArrowheads="1"/>
          </p:cNvSpPr>
          <p:nvPr/>
        </p:nvSpPr>
        <p:spPr bwMode="auto">
          <a:xfrm>
            <a:off x="7477125" y="3536950"/>
            <a:ext cx="1558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Continues</a:t>
            </a:r>
          </a:p>
          <a:p>
            <a:r>
              <a:rPr lang="en-US" sz="2400"/>
              <a:t>his  way</a:t>
            </a:r>
          </a:p>
          <a:p>
            <a:r>
              <a:rPr lang="en-US" sz="2400"/>
              <a:t>through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5984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2" grpId="0" animBg="1"/>
      <p:bldP spid="337933" grpId="0"/>
      <p:bldP spid="3379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bh_hoizon_flu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02" y="260648"/>
            <a:ext cx="6284242" cy="628424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grpSp>
        <p:nvGrpSpPr>
          <p:cNvPr id="10" name="Group 9"/>
          <p:cNvGrpSpPr/>
          <p:nvPr/>
        </p:nvGrpSpPr>
        <p:grpSpPr>
          <a:xfrm>
            <a:off x="1691680" y="4082296"/>
            <a:ext cx="5688632" cy="1938992"/>
            <a:chOff x="1691680" y="3722256"/>
            <a:chExt cx="5688632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1691680" y="3722256"/>
              <a:ext cx="5688632" cy="1938992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In  quantum  field  theories, </a:t>
              </a:r>
              <a:r>
                <a:rPr lang="en-US" sz="2400" dirty="0">
                  <a:solidFill>
                    <a:schemeClr val="tx1"/>
                  </a:solidFill>
                </a:rPr>
                <a:t>F</a:t>
              </a:r>
              <a:r>
                <a:rPr lang="en-US" sz="2400" dirty="0" smtClean="0">
                  <a:solidFill>
                    <a:schemeClr val="tx1"/>
                  </a:solidFill>
                </a:rPr>
                <a:t>ourier  transform  a  field  in  the  time  direction:</a:t>
              </a:r>
            </a:p>
            <a:p>
              <a:endParaRPr lang="en-US" sz="2400" dirty="0" smtClean="0">
                <a:solidFill>
                  <a:schemeClr val="tx1"/>
                </a:solidFill>
              </a:endParaRPr>
            </a:p>
            <a:p>
              <a:endParaRPr lang="en-US" sz="2400" dirty="0">
                <a:solidFill>
                  <a:schemeClr val="tx1"/>
                </a:solidFill>
              </a:endParaRPr>
            </a:p>
            <a:p>
              <a:endParaRPr lang="en-US" sz="2400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7639640"/>
                </p:ext>
              </p:extLst>
            </p:nvPr>
          </p:nvGraphicFramePr>
          <p:xfrm>
            <a:off x="1870727" y="4509120"/>
            <a:ext cx="5293561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4" imgW="2159000" imgH="469900" progId="Equation.DSMT4">
                    <p:embed/>
                  </p:oleObj>
                </mc:Choice>
                <mc:Fallback>
                  <p:oleObj name="Equation" r:id="rId4" imgW="2159000" imgH="469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70727" y="4509120"/>
                          <a:ext cx="5293561" cy="1152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Oval Callout 6"/>
          <p:cNvSpPr/>
          <p:nvPr/>
        </p:nvSpPr>
        <p:spPr bwMode="auto">
          <a:xfrm>
            <a:off x="467544" y="2060848"/>
            <a:ext cx="2592288" cy="1080120"/>
          </a:xfrm>
          <a:prstGeom prst="wedgeEllipseCallout">
            <a:avLst>
              <a:gd name="adj1" fmla="val 110140"/>
              <a:gd name="adj2" fmla="val 252695"/>
            </a:avLst>
          </a:prstGeom>
          <a:solidFill>
            <a:srgbClr val="FFE4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annihilates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a  particle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35896" y="1484784"/>
            <a:ext cx="2592288" cy="1080120"/>
          </a:xfrm>
          <a:prstGeom prst="wedgeEllipseCallout">
            <a:avLst>
              <a:gd name="adj1" fmla="val 50152"/>
              <a:gd name="adj2" fmla="val 304281"/>
            </a:avLst>
          </a:prstGeom>
          <a:solidFill>
            <a:srgbClr val="FFE4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creates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a  particle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111351"/>
            <a:ext cx="135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Horizon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1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-36512" y="88"/>
            <a:ext cx="9180512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27205" y="3568948"/>
            <a:ext cx="6901179" cy="2308324"/>
            <a:chOff x="971600" y="692696"/>
            <a:chExt cx="6901179" cy="2308324"/>
          </a:xfrm>
        </p:grpSpPr>
        <p:sp>
          <p:nvSpPr>
            <p:cNvPr id="3" name="TextBox 2"/>
            <p:cNvSpPr txBox="1"/>
            <p:nvPr/>
          </p:nvSpPr>
          <p:spPr>
            <a:xfrm>
              <a:off x="971600" y="692696"/>
              <a:ext cx="6901179" cy="2308324"/>
            </a:xfrm>
            <a:prstGeom prst="rect">
              <a:avLst/>
            </a:prstGeom>
            <a:solidFill>
              <a:srgbClr val="FFE4C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The  vacuum  state  is  defined  by  demanding:</a:t>
              </a:r>
            </a:p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only  if</a:t>
              </a:r>
              <a:endParaRPr lang="en-US" sz="2400" dirty="0">
                <a:solidFill>
                  <a:srgbClr val="000000"/>
                </a:solidFill>
              </a:endParaRPr>
            </a:p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And  therefore,  the  vacuum  state  is not  the  same  for  the  different  observers !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9814923"/>
                </p:ext>
              </p:extLst>
            </p:nvPr>
          </p:nvGraphicFramePr>
          <p:xfrm>
            <a:off x="1763688" y="1412875"/>
            <a:ext cx="4475162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62" name="Equation" r:id="rId3" imgW="1955800" imgH="228600" progId="Equation.DSMT4">
                    <p:embed/>
                  </p:oleObj>
                </mc:Choice>
                <mc:Fallback>
                  <p:oleObj name="Equation" r:id="rId3" imgW="1955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63688" y="1412875"/>
                          <a:ext cx="4475162" cy="522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187624" y="934849"/>
            <a:ext cx="6768751" cy="2062103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But  the  outside  observer  defines  </a:t>
            </a:r>
            <a:r>
              <a:rPr lang="en-US" sz="2400" i="1" dirty="0" smtClean="0">
                <a:solidFill>
                  <a:srgbClr val="000000"/>
                </a:solidFill>
              </a:rPr>
              <a:t>time  t  </a:t>
            </a:r>
            <a:r>
              <a:rPr lang="en-US" sz="2400" dirty="0" smtClean="0">
                <a:solidFill>
                  <a:srgbClr val="000000"/>
                </a:solidFill>
              </a:rPr>
              <a:t>differently  from  the  local  observer’s  time.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	Therefore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they  calculate  their  Fourier  	coefficients  differently,  so  that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	positive  </a:t>
            </a:r>
            <a:r>
              <a:rPr lang="en-US" sz="2400" dirty="0">
                <a:solidFill>
                  <a:srgbClr val="000000"/>
                </a:solidFill>
              </a:rPr>
              <a:t>and  negative  </a:t>
            </a:r>
            <a:r>
              <a:rPr lang="en-US" sz="2400" dirty="0" err="1">
                <a:solidFill>
                  <a:srgbClr val="000000"/>
                </a:solidFill>
              </a:rPr>
              <a:t>ω</a:t>
            </a:r>
            <a:r>
              <a:rPr lang="en-US" sz="2400" dirty="0">
                <a:solidFill>
                  <a:srgbClr val="000000"/>
                </a:solidFill>
              </a:rPr>
              <a:t>  mix ! </a:t>
            </a: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1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" y="7620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7140" name="Picture 4" descr="Feynh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643188"/>
            <a:ext cx="80279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27584" y="1373867"/>
            <a:ext cx="3587750" cy="83099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Are  </a:t>
            </a:r>
            <a:r>
              <a:rPr lang="nl-NL" sz="2400" b="1" dirty="0">
                <a:solidFill>
                  <a:schemeClr val="tx1"/>
                </a:solidFill>
              </a:rPr>
              <a:t>black  holes  </a:t>
            </a:r>
            <a:r>
              <a:rPr lang="nl-NL" sz="2400" dirty="0" err="1">
                <a:solidFill>
                  <a:schemeClr val="tx1"/>
                </a:solidFill>
              </a:rPr>
              <a:t>just</a:t>
            </a:r>
            <a:endParaRPr lang="nl-NL" sz="2400" dirty="0">
              <a:solidFill>
                <a:schemeClr val="tx1"/>
              </a:solidFill>
            </a:endParaRPr>
          </a:p>
          <a:p>
            <a:pPr algn="ctr"/>
            <a:r>
              <a:rPr lang="nl-NL" sz="2400" dirty="0">
                <a:solidFill>
                  <a:schemeClr val="tx1"/>
                </a:solidFill>
              </a:rPr>
              <a:t>“</a:t>
            </a:r>
            <a:r>
              <a:rPr lang="nl-NL" sz="2400" dirty="0" err="1">
                <a:solidFill>
                  <a:schemeClr val="tx1"/>
                </a:solidFill>
              </a:rPr>
              <a:t>elementary</a:t>
            </a:r>
            <a:r>
              <a:rPr lang="nl-NL" sz="2400" dirty="0">
                <a:solidFill>
                  <a:schemeClr val="tx1"/>
                </a:solidFill>
              </a:rPr>
              <a:t>  </a:t>
            </a:r>
            <a:r>
              <a:rPr lang="nl-NL" sz="2400" dirty="0" err="1">
                <a:solidFill>
                  <a:schemeClr val="tx1"/>
                </a:solidFill>
              </a:rPr>
              <a:t>particles</a:t>
            </a:r>
            <a:r>
              <a:rPr lang="nl-NL" sz="2400" dirty="0">
                <a:solidFill>
                  <a:schemeClr val="tx1"/>
                </a:solidFill>
              </a:rPr>
              <a:t>”?</a:t>
            </a: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2548742" y="4983163"/>
            <a:ext cx="1606530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Black hole</a:t>
            </a:r>
          </a:p>
          <a:p>
            <a:pPr algn="ctr"/>
            <a:r>
              <a:rPr lang="nl-NL" sz="2400" dirty="0">
                <a:solidFill>
                  <a:schemeClr val="tx1"/>
                </a:solidFill>
              </a:rPr>
              <a:t>“</a:t>
            </a:r>
            <a:r>
              <a:rPr lang="nl-NL" sz="2400" dirty="0" err="1">
                <a:solidFill>
                  <a:schemeClr val="tx1"/>
                </a:solidFill>
              </a:rPr>
              <a:t>particle</a:t>
            </a:r>
            <a:r>
              <a:rPr lang="nl-NL" sz="2400" dirty="0">
                <a:solidFill>
                  <a:schemeClr val="tx1"/>
                </a:solidFill>
              </a:rPr>
              <a:t>”</a:t>
            </a:r>
            <a:endParaRPr lang="nl-NL" sz="3200" dirty="0"/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323850" y="2781300"/>
            <a:ext cx="1508125" cy="8223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400">
                <a:solidFill>
                  <a:srgbClr val="009900"/>
                </a:solidFill>
              </a:rPr>
              <a:t>Imploding</a:t>
            </a:r>
          </a:p>
          <a:p>
            <a:pPr algn="ctr"/>
            <a:r>
              <a:rPr lang="nl-NL" sz="2400">
                <a:solidFill>
                  <a:srgbClr val="009900"/>
                </a:solidFill>
              </a:rPr>
              <a:t>matter</a:t>
            </a:r>
            <a:endParaRPr lang="nl-NL" sz="3200"/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5511800" y="2781300"/>
            <a:ext cx="2660650" cy="4572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400">
                <a:solidFill>
                  <a:srgbClr val="FF33CC"/>
                </a:solidFill>
              </a:rPr>
              <a:t>Hawking  particles</a:t>
            </a:r>
            <a:endParaRPr lang="nl-NL" sz="3200"/>
          </a:p>
        </p:txBody>
      </p:sp>
      <p:sp>
        <p:nvSpPr>
          <p:cNvPr id="347145" name="Text Box 9"/>
          <p:cNvSpPr txBox="1">
            <a:spLocks noChangeArrowheads="1"/>
          </p:cNvSpPr>
          <p:nvPr/>
        </p:nvSpPr>
        <p:spPr bwMode="auto">
          <a:xfrm>
            <a:off x="4614936" y="1373867"/>
            <a:ext cx="3773488" cy="83099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Are </a:t>
            </a:r>
            <a:r>
              <a:rPr lang="nl-NL" sz="2400" dirty="0" err="1">
                <a:solidFill>
                  <a:schemeClr val="tx1"/>
                </a:solidFill>
              </a:rPr>
              <a:t>elementary</a:t>
            </a:r>
            <a:r>
              <a:rPr lang="nl-NL" sz="2400" dirty="0">
                <a:solidFill>
                  <a:schemeClr val="tx1"/>
                </a:solidFill>
              </a:rPr>
              <a:t>  </a:t>
            </a:r>
            <a:r>
              <a:rPr lang="nl-NL" sz="2400" dirty="0" err="1">
                <a:solidFill>
                  <a:schemeClr val="tx1"/>
                </a:solidFill>
              </a:rPr>
              <a:t>particles</a:t>
            </a:r>
            <a:endParaRPr lang="nl-NL" sz="2400" dirty="0">
              <a:solidFill>
                <a:schemeClr val="tx1"/>
              </a:solidFill>
            </a:endParaRPr>
          </a:p>
          <a:p>
            <a:pPr algn="ctr"/>
            <a:r>
              <a:rPr lang="nl-NL" sz="2400" dirty="0">
                <a:solidFill>
                  <a:schemeClr val="tx1"/>
                </a:solidFill>
              </a:rPr>
              <a:t> </a:t>
            </a:r>
            <a:r>
              <a:rPr lang="nl-NL" sz="2400" dirty="0" err="1">
                <a:solidFill>
                  <a:schemeClr val="tx1"/>
                </a:solidFill>
              </a:rPr>
              <a:t>just</a:t>
            </a:r>
            <a:r>
              <a:rPr lang="nl-NL" sz="2400" dirty="0">
                <a:solidFill>
                  <a:schemeClr val="tx1"/>
                </a:solidFill>
              </a:rPr>
              <a:t>  “</a:t>
            </a:r>
            <a:r>
              <a:rPr lang="nl-NL" sz="2400" b="1" dirty="0">
                <a:solidFill>
                  <a:schemeClr val="tx1"/>
                </a:solidFill>
              </a:rPr>
              <a:t>black  holes</a:t>
            </a:r>
            <a:r>
              <a:rPr lang="nl-NL" sz="2400" dirty="0">
                <a:solidFill>
                  <a:schemeClr val="tx1"/>
                </a:solidFill>
              </a:rPr>
              <a:t>”?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39552" y="365755"/>
            <a:ext cx="8340745" cy="830997"/>
          </a:xfrm>
          <a:prstGeom prst="rect">
            <a:avLst/>
          </a:prstGeom>
          <a:solidFill>
            <a:srgbClr val="FFCC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And  so  it  was  discovered  that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black  </a:t>
            </a:r>
            <a:r>
              <a:rPr lang="en-US" sz="2400" b="1" dirty="0">
                <a:solidFill>
                  <a:schemeClr val="tx1"/>
                </a:solidFill>
              </a:rPr>
              <a:t>holes  </a:t>
            </a:r>
            <a:r>
              <a:rPr lang="en-US" sz="2400" dirty="0"/>
              <a:t>behave  much  like  other  forms  of  matter  …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439283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2" grpId="0" animBg="1" autoUpdateAnimBg="0"/>
      <p:bldP spid="347143" grpId="0" animBg="1" autoUpdateAnimBg="0"/>
      <p:bldP spid="347144" grpId="0" animBg="1" autoUpdateAnimBg="0"/>
      <p:bldP spid="34714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9552" y="404664"/>
            <a:ext cx="8064896" cy="3046988"/>
            <a:chOff x="539552" y="2780928"/>
            <a:chExt cx="8064896" cy="3046988"/>
          </a:xfrm>
        </p:grpSpPr>
        <p:sp>
          <p:nvSpPr>
            <p:cNvPr id="5" name="TextBox 4"/>
            <p:cNvSpPr txBox="1"/>
            <p:nvPr/>
          </p:nvSpPr>
          <p:spPr>
            <a:xfrm>
              <a:off x="539552" y="2780928"/>
              <a:ext cx="8064896" cy="3046988"/>
            </a:xfrm>
            <a:prstGeom prst="rect">
              <a:avLst/>
            </a:prstGeom>
            <a:solidFill>
              <a:srgbClr val="FFE4C8">
                <a:alpha val="90000"/>
              </a:srgb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srgbClr val="0000FF"/>
                  </a:solidFill>
                </a:rPr>
                <a:t>Particles  emerging  from  Black  holes  </a:t>
              </a:r>
              <a:r>
                <a:rPr lang="en-US" sz="2400" dirty="0" smtClean="0">
                  <a:solidFill>
                    <a:srgbClr val="FF0000"/>
                  </a:solidFill>
                </a:rPr>
                <a:t>(appear  to)  </a:t>
              </a:r>
              <a:r>
                <a:rPr lang="en-US" sz="2400" dirty="0" smtClean="0">
                  <a:solidFill>
                    <a:srgbClr val="0000FF"/>
                  </a:solidFill>
                </a:rPr>
                <a:t>have  an  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ideal</a:t>
              </a:r>
              <a:r>
                <a:rPr lang="en-US" sz="2400" dirty="0" smtClean="0">
                  <a:solidFill>
                    <a:srgbClr val="0000FF"/>
                  </a:solidFill>
                </a:rPr>
                <a:t>,  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therma</a:t>
              </a:r>
              <a:r>
                <a:rPr lang="en-US" sz="2400" dirty="0" smtClean="0">
                  <a:solidFill>
                    <a:srgbClr val="0000FF"/>
                  </a:solidFill>
                </a:rPr>
                <a:t>l  spectrum:</a:t>
              </a:r>
            </a:p>
            <a:p>
              <a:pPr lvl="0"/>
              <a:endParaRPr lang="en-US" sz="2400" dirty="0" smtClean="0">
                <a:solidFill>
                  <a:srgbClr val="000000"/>
                </a:solidFill>
              </a:endParaRPr>
            </a:p>
            <a:p>
              <a:pPr lvl="0"/>
              <a:endParaRPr lang="en-US" sz="2400" dirty="0">
                <a:solidFill>
                  <a:srgbClr val="000000"/>
                </a:solidFill>
              </a:endParaRPr>
            </a:p>
            <a:p>
              <a:pPr lvl="0"/>
              <a:endParaRPr lang="en-US" sz="2400" dirty="0" smtClean="0">
                <a:solidFill>
                  <a:srgbClr val="000000"/>
                </a:solidFill>
              </a:endParaRPr>
            </a:p>
            <a:p>
              <a:pPr lvl="0"/>
              <a:r>
                <a:rPr lang="en-US" sz="2400" dirty="0" smtClean="0">
                  <a:solidFill>
                    <a:srgbClr val="0000FF"/>
                  </a:solidFill>
                </a:rPr>
                <a:t>Hawking  particles  come  from  vacuum  fluctuations,</a:t>
              </a:r>
            </a:p>
            <a:p>
              <a:pPr lvl="0"/>
              <a:r>
                <a:rPr lang="en-US" sz="2400" dirty="0" smtClean="0">
                  <a:solidFill>
                    <a:srgbClr val="0000FF"/>
                  </a:solidFill>
                </a:rPr>
                <a:t>and  the  vacuum    (for  one  given  observer)  </a:t>
              </a:r>
            </a:p>
            <a:p>
              <a:pPr lvl="0"/>
              <a:r>
                <a:rPr lang="en-US" sz="2400" dirty="0" smtClean="0">
                  <a:solidFill>
                    <a:srgbClr val="0000FF"/>
                  </a:solidFill>
                </a:rPr>
                <a:t>is </a:t>
              </a:r>
              <a:r>
                <a:rPr lang="en-US" sz="2400" b="1" dirty="0">
                  <a:solidFill>
                    <a:srgbClr val="0000FF"/>
                  </a:solidFill>
                </a:rPr>
                <a:t>the  same  everywhere</a:t>
              </a:r>
              <a:r>
                <a:rPr lang="en-US" sz="2400" dirty="0" smtClean="0">
                  <a:solidFill>
                    <a:srgbClr val="0000FF"/>
                  </a:solidFill>
                </a:rPr>
                <a:t>.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0776081"/>
                </p:ext>
              </p:extLst>
            </p:nvPr>
          </p:nvGraphicFramePr>
          <p:xfrm>
            <a:off x="4519491" y="3501008"/>
            <a:ext cx="2068733" cy="1050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06" name="Equation" r:id="rId3" imgW="825500" imgH="419100" progId="Equation.DSMT4">
                    <p:embed/>
                  </p:oleObj>
                </mc:Choice>
                <mc:Fallback>
                  <p:oleObj name="Equation" r:id="rId3" imgW="825500" imgH="419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19491" y="3501008"/>
                          <a:ext cx="2068733" cy="10502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539552" y="3745483"/>
            <a:ext cx="8064896" cy="2923877"/>
            <a:chOff x="539552" y="4653136"/>
            <a:chExt cx="8064896" cy="2923877"/>
          </a:xfrm>
        </p:grpSpPr>
        <p:sp>
          <p:nvSpPr>
            <p:cNvPr id="8" name="TextBox 7"/>
            <p:cNvSpPr txBox="1"/>
            <p:nvPr/>
          </p:nvSpPr>
          <p:spPr>
            <a:xfrm>
              <a:off x="539552" y="4653136"/>
              <a:ext cx="8064896" cy="2923877"/>
            </a:xfrm>
            <a:prstGeom prst="rect">
              <a:avLst/>
            </a:prstGeom>
            <a:solidFill>
              <a:srgbClr val="FFE4C8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One  then  simply  derives  the </a:t>
              </a:r>
              <a:r>
                <a:rPr lang="en-US" sz="3200" dirty="0" smtClean="0">
                  <a:solidFill>
                    <a:schemeClr val="tx1"/>
                  </a:solidFill>
                </a:rPr>
                <a:t>  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entropy  of  such  black  holes.  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And  with  that,  the  distribution  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of  their  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quantum  states</a:t>
              </a:r>
            </a:p>
            <a:p>
              <a:endParaRPr lang="en-US" sz="2000" i="1" dirty="0" smtClean="0">
                <a:solidFill>
                  <a:schemeClr val="tx1"/>
                </a:solidFill>
              </a:endParaRPr>
            </a:p>
            <a:p>
              <a:endParaRPr lang="en-US" sz="2000" i="1" dirty="0">
                <a:solidFill>
                  <a:schemeClr val="tx1"/>
                </a:solidFill>
              </a:endParaRPr>
            </a:p>
            <a:p>
              <a:endParaRPr lang="en-US" sz="2000" i="1" dirty="0" smtClean="0">
                <a:solidFill>
                  <a:schemeClr val="tx1"/>
                </a:solidFill>
              </a:endParaRPr>
            </a:p>
            <a:p>
              <a:endParaRPr lang="en-US" sz="2000" i="1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835552"/>
                </p:ext>
              </p:extLst>
            </p:nvPr>
          </p:nvGraphicFramePr>
          <p:xfrm>
            <a:off x="4703712" y="5733256"/>
            <a:ext cx="3468688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07" name="Equation" r:id="rId5" imgW="1384300" imgH="673100" progId="Equation.DSMT4">
                    <p:embed/>
                  </p:oleObj>
                </mc:Choice>
                <mc:Fallback>
                  <p:oleObj name="Equation" r:id="rId5" imgW="1384300" imgH="673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03712" y="5733256"/>
                          <a:ext cx="3468688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3239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2349500"/>
            <a:ext cx="9144000" cy="31670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0" y="3124200"/>
            <a:ext cx="1371600" cy="1524000"/>
            <a:chOff x="-624" y="2016"/>
            <a:chExt cx="912" cy="104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624" y="2016"/>
              <a:ext cx="912" cy="1040"/>
              <a:chOff x="-1920" y="2016"/>
              <a:chExt cx="912" cy="1040"/>
            </a:xfrm>
          </p:grpSpPr>
          <p:sp>
            <p:nvSpPr>
              <p:cNvPr id="11300" name="Oval 5"/>
              <p:cNvSpPr>
                <a:spLocks noChangeArrowheads="1"/>
              </p:cNvSpPr>
              <p:nvPr/>
            </p:nvSpPr>
            <p:spPr bwMode="auto">
              <a:xfrm>
                <a:off x="-1920" y="2144"/>
                <a:ext cx="912" cy="91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-1800" y="2256"/>
                <a:ext cx="672" cy="686"/>
                <a:chOff x="-1510" y="2266"/>
                <a:chExt cx="672" cy="686"/>
              </a:xfrm>
            </p:grpSpPr>
            <p:sp>
              <p:nvSpPr>
                <p:cNvPr id="11303" name="Oval 7"/>
                <p:cNvSpPr>
                  <a:spLocks noChangeArrowheads="1"/>
                </p:cNvSpPr>
                <p:nvPr/>
              </p:nvSpPr>
              <p:spPr bwMode="auto">
                <a:xfrm>
                  <a:off x="-1510" y="2266"/>
                  <a:ext cx="672" cy="68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schemeClr val="tx1"/>
                    </a:solidFill>
                    <a:latin typeface="Microsoft Sans Serif" pitchFamily="34" charset="0"/>
                  </a:endParaRPr>
                </a:p>
              </p:txBody>
            </p:sp>
            <p:sp>
              <p:nvSpPr>
                <p:cNvPr id="11304" name="Line 8"/>
                <p:cNvSpPr>
                  <a:spLocks noChangeShapeType="1"/>
                </p:cNvSpPr>
                <p:nvPr/>
              </p:nvSpPr>
              <p:spPr bwMode="auto">
                <a:xfrm>
                  <a:off x="-1152" y="2592"/>
                  <a:ext cx="4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02" name="Oval 9"/>
              <p:cNvSpPr>
                <a:spLocks noChangeArrowheads="1"/>
              </p:cNvSpPr>
              <p:nvPr/>
            </p:nvSpPr>
            <p:spPr bwMode="auto">
              <a:xfrm>
                <a:off x="-1600" y="2016"/>
                <a:ext cx="288" cy="144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-487" y="2240"/>
              <a:ext cx="701" cy="760"/>
              <a:chOff x="-1783" y="2224"/>
              <a:chExt cx="701" cy="760"/>
            </a:xfrm>
          </p:grpSpPr>
          <p:sp>
            <p:nvSpPr>
              <p:cNvPr id="11295" name="Text Box 11"/>
              <p:cNvSpPr txBox="1">
                <a:spLocks noChangeArrowheads="1"/>
              </p:cNvSpPr>
              <p:nvPr/>
            </p:nvSpPr>
            <p:spPr bwMode="auto">
              <a:xfrm>
                <a:off x="-1616" y="2224"/>
                <a:ext cx="34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Microsoft Sans Serif" pitchFamily="34" charset="0"/>
                  </a:rPr>
                  <a:t>12</a:t>
                </a:r>
              </a:p>
            </p:txBody>
          </p:sp>
          <p:sp>
            <p:nvSpPr>
              <p:cNvPr id="11296" name="Text Box 12"/>
              <p:cNvSpPr txBox="1">
                <a:spLocks noChangeArrowheads="1"/>
              </p:cNvSpPr>
              <p:nvPr/>
            </p:nvSpPr>
            <p:spPr bwMode="auto">
              <a:xfrm>
                <a:off x="-1551" y="2672"/>
                <a:ext cx="236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Microsoft Sans Serif" pitchFamily="34" charset="0"/>
                  </a:rPr>
                  <a:t>6</a:t>
                </a:r>
              </a:p>
            </p:txBody>
          </p:sp>
          <p:sp>
            <p:nvSpPr>
              <p:cNvPr id="11297" name="Text Box 13"/>
              <p:cNvSpPr txBox="1">
                <a:spLocks noChangeArrowheads="1"/>
              </p:cNvSpPr>
              <p:nvPr/>
            </p:nvSpPr>
            <p:spPr bwMode="auto">
              <a:xfrm>
                <a:off x="-1317" y="2447"/>
                <a:ext cx="235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Microsoft Sans Serif" pitchFamily="34" charset="0"/>
                  </a:rPr>
                  <a:t>3</a:t>
                </a:r>
              </a:p>
            </p:txBody>
          </p:sp>
          <p:sp>
            <p:nvSpPr>
              <p:cNvPr id="11298" name="Text Box 14"/>
              <p:cNvSpPr txBox="1">
                <a:spLocks noChangeArrowheads="1"/>
              </p:cNvSpPr>
              <p:nvPr/>
            </p:nvSpPr>
            <p:spPr bwMode="auto">
              <a:xfrm>
                <a:off x="-1783" y="2455"/>
                <a:ext cx="236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Microsoft Sans Serif" pitchFamily="34" charset="0"/>
                  </a:rPr>
                  <a:t>9</a:t>
                </a:r>
              </a:p>
            </p:txBody>
          </p:sp>
          <p:sp>
            <p:nvSpPr>
              <p:cNvPr id="11299" name="Line 15"/>
              <p:cNvSpPr>
                <a:spLocks noChangeShapeType="1"/>
              </p:cNvSpPr>
              <p:nvPr/>
            </p:nvSpPr>
            <p:spPr bwMode="auto">
              <a:xfrm flipH="1">
                <a:off x="-1536" y="2576"/>
                <a:ext cx="9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09600" y="3124200"/>
            <a:ext cx="1371600" cy="1524000"/>
            <a:chOff x="-624" y="2016"/>
            <a:chExt cx="912" cy="1040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-624" y="2016"/>
              <a:ext cx="912" cy="1040"/>
              <a:chOff x="-1920" y="2016"/>
              <a:chExt cx="912" cy="1040"/>
            </a:xfrm>
          </p:grpSpPr>
          <p:sp>
            <p:nvSpPr>
              <p:cNvPr id="11288" name="Oval 18"/>
              <p:cNvSpPr>
                <a:spLocks noChangeArrowheads="1"/>
              </p:cNvSpPr>
              <p:nvPr/>
            </p:nvSpPr>
            <p:spPr bwMode="auto">
              <a:xfrm>
                <a:off x="-1920" y="2144"/>
                <a:ext cx="912" cy="91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-1800" y="2256"/>
                <a:ext cx="672" cy="686"/>
                <a:chOff x="-1510" y="2266"/>
                <a:chExt cx="672" cy="686"/>
              </a:xfrm>
            </p:grpSpPr>
            <p:sp>
              <p:nvSpPr>
                <p:cNvPr id="11291" name="Oval 20"/>
                <p:cNvSpPr>
                  <a:spLocks noChangeArrowheads="1"/>
                </p:cNvSpPr>
                <p:nvPr/>
              </p:nvSpPr>
              <p:spPr bwMode="auto">
                <a:xfrm>
                  <a:off x="-1510" y="2266"/>
                  <a:ext cx="672" cy="68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schemeClr val="tx1"/>
                    </a:solidFill>
                    <a:latin typeface="Microsoft Sans Serif" pitchFamily="34" charset="0"/>
                  </a:endParaRPr>
                </a:p>
              </p:txBody>
            </p:sp>
            <p:sp>
              <p:nvSpPr>
                <p:cNvPr id="11292" name="Line 21"/>
                <p:cNvSpPr>
                  <a:spLocks noChangeShapeType="1"/>
                </p:cNvSpPr>
                <p:nvPr/>
              </p:nvSpPr>
              <p:spPr bwMode="auto">
                <a:xfrm>
                  <a:off x="-1152" y="2592"/>
                  <a:ext cx="4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90" name="Oval 22"/>
              <p:cNvSpPr>
                <a:spLocks noChangeArrowheads="1"/>
              </p:cNvSpPr>
              <p:nvPr/>
            </p:nvSpPr>
            <p:spPr bwMode="auto">
              <a:xfrm>
                <a:off x="-1600" y="2016"/>
                <a:ext cx="288" cy="144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-487" y="2240"/>
              <a:ext cx="701" cy="760"/>
              <a:chOff x="-1783" y="2224"/>
              <a:chExt cx="701" cy="760"/>
            </a:xfrm>
          </p:grpSpPr>
          <p:sp>
            <p:nvSpPr>
              <p:cNvPr id="11283" name="Text Box 24"/>
              <p:cNvSpPr txBox="1">
                <a:spLocks noChangeArrowheads="1"/>
              </p:cNvSpPr>
              <p:nvPr/>
            </p:nvSpPr>
            <p:spPr bwMode="auto">
              <a:xfrm>
                <a:off x="-1616" y="2224"/>
                <a:ext cx="34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Microsoft Sans Serif" pitchFamily="34" charset="0"/>
                  </a:rPr>
                  <a:t>12</a:t>
                </a:r>
              </a:p>
            </p:txBody>
          </p:sp>
          <p:sp>
            <p:nvSpPr>
              <p:cNvPr id="11284" name="Text Box 25"/>
              <p:cNvSpPr txBox="1">
                <a:spLocks noChangeArrowheads="1"/>
              </p:cNvSpPr>
              <p:nvPr/>
            </p:nvSpPr>
            <p:spPr bwMode="auto">
              <a:xfrm>
                <a:off x="-1551" y="2672"/>
                <a:ext cx="236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Microsoft Sans Serif" pitchFamily="34" charset="0"/>
                  </a:rPr>
                  <a:t>6</a:t>
                </a:r>
              </a:p>
            </p:txBody>
          </p:sp>
          <p:sp>
            <p:nvSpPr>
              <p:cNvPr id="11285" name="Text Box 26"/>
              <p:cNvSpPr txBox="1">
                <a:spLocks noChangeArrowheads="1"/>
              </p:cNvSpPr>
              <p:nvPr/>
            </p:nvSpPr>
            <p:spPr bwMode="auto">
              <a:xfrm>
                <a:off x="-1317" y="2447"/>
                <a:ext cx="235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Microsoft Sans Serif" pitchFamily="34" charset="0"/>
                  </a:rPr>
                  <a:t>3</a:t>
                </a:r>
              </a:p>
            </p:txBody>
          </p:sp>
          <p:sp>
            <p:nvSpPr>
              <p:cNvPr id="11286" name="Text Box 27"/>
              <p:cNvSpPr txBox="1">
                <a:spLocks noChangeArrowheads="1"/>
              </p:cNvSpPr>
              <p:nvPr/>
            </p:nvSpPr>
            <p:spPr bwMode="auto">
              <a:xfrm>
                <a:off x="-1783" y="2455"/>
                <a:ext cx="236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Microsoft Sans Serif" pitchFamily="34" charset="0"/>
                  </a:rPr>
                  <a:t>9</a:t>
                </a:r>
              </a:p>
            </p:txBody>
          </p:sp>
          <p:sp>
            <p:nvSpPr>
              <p:cNvPr id="11287" name="Line 28"/>
              <p:cNvSpPr>
                <a:spLocks noChangeShapeType="1"/>
              </p:cNvSpPr>
              <p:nvPr/>
            </p:nvSpPr>
            <p:spPr bwMode="auto">
              <a:xfrm flipH="1">
                <a:off x="-1536" y="2576"/>
                <a:ext cx="9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3070" name="Text Box 30"/>
          <p:cNvSpPr txBox="1">
            <a:spLocks noChangeArrowheads="1"/>
          </p:cNvSpPr>
          <p:nvPr/>
        </p:nvSpPr>
        <p:spPr bwMode="auto">
          <a:xfrm>
            <a:off x="611560" y="5589240"/>
            <a:ext cx="342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Microsoft Sans Serif" pitchFamily="34" charset="0"/>
              </a:rPr>
              <a:t>Black  hole  plus  matter</a:t>
            </a:r>
            <a:endParaRPr lang="en-US" sz="1800" dirty="0">
              <a:solidFill>
                <a:schemeClr val="tx1"/>
              </a:solidFill>
              <a:latin typeface="Microsoft Sans Serif" pitchFamily="34" charset="0"/>
            </a:endParaRPr>
          </a:p>
        </p:txBody>
      </p:sp>
      <p:pic>
        <p:nvPicPr>
          <p:cNvPr id="343071" name="Picture 31" descr="H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43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72" name="Picture 32" descr="Goldcoin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7696200" y="4113213"/>
            <a:ext cx="685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073" name="Object 33"/>
          <p:cNvGraphicFramePr>
            <a:graphicFrameLocks noChangeAspect="1"/>
          </p:cNvGraphicFramePr>
          <p:nvPr/>
        </p:nvGraphicFramePr>
        <p:xfrm>
          <a:off x="7239000" y="3046413"/>
          <a:ext cx="6000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0" name="Clip" r:id="rId5" imgW="1395360" imgH="2658600" progId="">
                  <p:embed/>
                </p:oleObj>
              </mc:Choice>
              <mc:Fallback>
                <p:oleObj name="Clip" r:id="rId5" imgW="1395360" imgH="265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046413"/>
                        <a:ext cx="6000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0" name="Picture 37" descr="H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806" y="2568553"/>
            <a:ext cx="270033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38"/>
          <p:cNvSpPr txBox="1">
            <a:spLocks noChangeArrowheads="1"/>
          </p:cNvSpPr>
          <p:nvPr/>
        </p:nvSpPr>
        <p:spPr bwMode="auto">
          <a:xfrm>
            <a:off x="1152525" y="1393825"/>
            <a:ext cx="683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Microsoft Sans Serif" pitchFamily="34" charset="0"/>
              </a:rPr>
              <a:t>compare  Hawking’s  particle  </a:t>
            </a:r>
            <a:r>
              <a:rPr lang="en-US" sz="2400" u="sng">
                <a:solidFill>
                  <a:srgbClr val="660066"/>
                </a:solidFill>
                <a:latin typeface="Microsoft Sans Serif" pitchFamily="34" charset="0"/>
              </a:rPr>
              <a:t>emission</a:t>
            </a:r>
            <a:r>
              <a:rPr lang="en-US" sz="2400">
                <a:solidFill>
                  <a:srgbClr val="660066"/>
                </a:solidFill>
                <a:latin typeface="Microsoft Sans Serif" pitchFamily="34" charset="0"/>
              </a:rPr>
              <a:t>  process  </a:t>
            </a:r>
          </a:p>
          <a:p>
            <a:pPr algn="ctr"/>
            <a:r>
              <a:rPr lang="en-US" sz="2400">
                <a:solidFill>
                  <a:srgbClr val="660066"/>
                </a:solidFill>
                <a:latin typeface="Microsoft Sans Serif" pitchFamily="34" charset="0"/>
              </a:rPr>
              <a:t>with  the  </a:t>
            </a:r>
            <a:r>
              <a:rPr lang="en-US" sz="2400" u="sng">
                <a:solidFill>
                  <a:srgbClr val="660066"/>
                </a:solidFill>
                <a:latin typeface="Microsoft Sans Serif" pitchFamily="34" charset="0"/>
              </a:rPr>
              <a:t>absorption</a:t>
            </a:r>
            <a:r>
              <a:rPr lang="en-US" sz="2400">
                <a:solidFill>
                  <a:srgbClr val="660066"/>
                </a:solidFill>
                <a:latin typeface="Microsoft Sans Serif" pitchFamily="34" charset="0"/>
              </a:rPr>
              <a:t>  process:</a:t>
            </a:r>
          </a:p>
        </p:txBody>
      </p:sp>
      <p:sp>
        <p:nvSpPr>
          <p:cNvPr id="11278" name="Text Box 40"/>
          <p:cNvSpPr txBox="1">
            <a:spLocks noChangeArrowheads="1"/>
          </p:cNvSpPr>
          <p:nvPr/>
        </p:nvSpPr>
        <p:spPr bwMode="auto">
          <a:xfrm>
            <a:off x="2941638" y="487363"/>
            <a:ext cx="3262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In  a  black  hole</a:t>
            </a:r>
            <a:r>
              <a:rPr lang="en-US" sz="32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43079" name="Text Box 39"/>
          <p:cNvSpPr txBox="1">
            <a:spLocks noChangeArrowheads="1"/>
          </p:cNvSpPr>
          <p:nvPr/>
        </p:nvSpPr>
        <p:spPr bwMode="auto">
          <a:xfrm>
            <a:off x="5438404" y="5589240"/>
            <a:ext cx="2878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Microsoft Sans Serif" pitchFamily="34" charset="0"/>
              </a:rPr>
              <a:t>Heavier  </a:t>
            </a:r>
            <a:r>
              <a:rPr lang="en-US" sz="2400" dirty="0">
                <a:solidFill>
                  <a:schemeClr val="tx1"/>
                </a:solidFill>
                <a:latin typeface="Microsoft Sans Serif" pitchFamily="34" charset="0"/>
              </a:rPr>
              <a:t>black  hole</a:t>
            </a:r>
            <a:endParaRPr lang="en-US" sz="3600" dirty="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788024" y="5589240"/>
            <a:ext cx="4057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solidFill>
                  <a:schemeClr val="tx1"/>
                </a:solidFill>
                <a:latin typeface="Microsoft Sans Serif" pitchFamily="34" charset="0"/>
              </a:rPr>
              <a:t>black  </a:t>
            </a:r>
            <a:r>
              <a:rPr lang="en-US" sz="2400" dirty="0">
                <a:solidFill>
                  <a:schemeClr val="tx1"/>
                </a:solidFill>
                <a:latin typeface="Microsoft Sans Serif" pitchFamily="34" charset="0"/>
              </a:rPr>
              <a:t>hole  plus  matter</a:t>
            </a:r>
            <a:endParaRPr lang="en-US" sz="1800" dirty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4716016" y="5589240"/>
            <a:ext cx="513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1560" y="-27384"/>
            <a:ext cx="7776864" cy="2618748"/>
            <a:chOff x="755576" y="522220"/>
            <a:chExt cx="7776864" cy="2618748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55576" y="548680"/>
              <a:ext cx="7776864" cy="2592288"/>
            </a:xfrm>
            <a:prstGeom prst="roundRect">
              <a:avLst>
                <a:gd name="adj" fmla="val 1173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rPr>
                <a:t>If  we  had  the  amplitude				         ,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</a:rPr>
                <a:t>we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could  compare  the  absorption  process  with  the  emission  process. This gives: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u="sng" dirty="0" smtClean="0">
                  <a:solidFill>
                    <a:schemeClr val="tx1"/>
                  </a:solidFill>
                </a:rPr>
                <a:t>(phase  space  of  heavier</a:t>
              </a:r>
              <a:r>
                <a:rPr lang="en-US" sz="4800" u="sng" dirty="0" smtClean="0">
                  <a:solidFill>
                    <a:schemeClr val="tx1"/>
                  </a:solidFill>
                </a:rPr>
                <a:t>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BH)      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(phase  space</a:t>
              </a:r>
              <a:r>
                <a:rPr kumimoji="0" lang="en-US" sz="2400" b="0" i="0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 of  lighter  BH)</a:t>
              </a:r>
              <a:endPara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079837"/>
                </p:ext>
              </p:extLst>
            </p:nvPr>
          </p:nvGraphicFramePr>
          <p:xfrm>
            <a:off x="4523758" y="522220"/>
            <a:ext cx="3733878" cy="66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91" name="Equation" r:id="rId7" imgW="1346200" imgH="241300" progId="Equation.DSMT4">
                    <p:embed/>
                  </p:oleObj>
                </mc:Choice>
                <mc:Fallback>
                  <p:oleObj name="Equation" r:id="rId7" imgW="1346200" imgH="241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23758" y="522220"/>
                          <a:ext cx="3733878" cy="6692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Rounded Rectangle 51"/>
          <p:cNvSpPr/>
          <p:nvPr/>
        </p:nvSpPr>
        <p:spPr bwMode="auto">
          <a:xfrm>
            <a:off x="5372472" y="1795096"/>
            <a:ext cx="2727920" cy="567680"/>
          </a:xfrm>
          <a:prstGeom prst="roundRect">
            <a:avLst>
              <a:gd name="adj" fmla="val 1173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0" lang="en-US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same</a:t>
            </a:r>
            <a:r>
              <a:rPr kumimoji="0" lang="en-US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sz="2400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</a:t>
            </a:r>
            <a:r>
              <a:rPr kumimoji="0" lang="en-US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!!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662016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3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99E-7 4.16956E-8 L -0.40969 0.002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70" grpId="0" autoUpdateAnimBg="0"/>
      <p:bldP spid="343070" grpId="1"/>
      <p:bldP spid="343079" grpId="0"/>
      <p:bldP spid="343079" grpId="1"/>
      <p:bldP spid="48" grpId="0" autoUpdateAnimBg="0"/>
      <p:bldP spid="49" grpId="0"/>
      <p:bldP spid="49" grpId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4004C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/>
        </p:nvGraphicFramePr>
        <p:xfrm>
          <a:off x="539750" y="1935163"/>
          <a:ext cx="249396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9" name="Equation" r:id="rId6" imgW="1180800" imgH="863280" progId="Equation.DSMT4">
                  <p:embed/>
                </p:oleObj>
              </mc:Choice>
              <mc:Fallback>
                <p:oleObj name="Equation" r:id="rId6" imgW="1180800" imgH="863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35163"/>
                        <a:ext cx="2493963" cy="187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5313" y="357188"/>
            <a:ext cx="7954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FFCC"/>
                </a:solidFill>
              </a:rPr>
              <a:t>One  finds </a:t>
            </a:r>
          </a:p>
          <a:p>
            <a:pPr algn="ctr"/>
            <a:r>
              <a:rPr lang="en-US" sz="2400">
                <a:solidFill>
                  <a:srgbClr val="00FFCC"/>
                </a:solidFill>
              </a:rPr>
              <a:t>the  black  hole  as  an  information  processing  machine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3027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FFFF"/>
                </a:solidFill>
              </a:rPr>
              <a:t>The  constant  of  </a:t>
            </a:r>
          </a:p>
          <a:p>
            <a:r>
              <a:rPr lang="en-US" sz="2400">
                <a:solidFill>
                  <a:srgbClr val="CCFFFF"/>
                </a:solidFill>
              </a:rPr>
              <a:t>integration:  a  few</a:t>
            </a:r>
          </a:p>
          <a:p>
            <a:r>
              <a:rPr lang="en-US" sz="2400">
                <a:solidFill>
                  <a:srgbClr val="CCFFFF"/>
                </a:solidFill>
              </a:rPr>
              <a:t>“bits”  on  the  side ...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55875" y="5373688"/>
            <a:ext cx="1295400" cy="1152525"/>
            <a:chOff x="1701" y="3430"/>
            <a:chExt cx="816" cy="726"/>
          </a:xfrm>
        </p:grpSpPr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1701" y="3430"/>
              <a:ext cx="816" cy="726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882" y="3475"/>
              <a:ext cx="317" cy="272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2109" y="3793"/>
              <a:ext cx="317" cy="272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horinfo1.avi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1438" y="1500188"/>
            <a:ext cx="5048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6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8064896" cy="1569660"/>
          </a:xfrm>
          <a:prstGeom prst="rect">
            <a:avLst/>
          </a:prstGeom>
          <a:solidFill>
            <a:srgbClr val="FFE4C8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This  would  suggest  black  holes  obey  a  Schrödinger  equation.  And  that  would  imply  that  they  evolve  according  to  a  unitary  evolution  operator …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as  usual  in  quantum  mechanics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8064896" cy="830997"/>
          </a:xfrm>
          <a:prstGeom prst="rect">
            <a:avLst/>
          </a:prstGeom>
          <a:solidFill>
            <a:srgbClr val="FFE4C8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0000"/>
                </a:solidFill>
              </a:rPr>
              <a:t>But  how  do  we  derive  the  microstates  from  first  principles?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415607"/>
            <a:ext cx="8064896" cy="584776"/>
          </a:xfrm>
          <a:prstGeom prst="rect">
            <a:avLst/>
          </a:prstGeom>
          <a:solidFill>
            <a:srgbClr val="FFE4C8">
              <a:alpha val="90000"/>
            </a:srgb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 Black  Hole  Information  Paradox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9552" y="3300660"/>
            <a:ext cx="8064896" cy="2000548"/>
            <a:chOff x="539552" y="3212976"/>
            <a:chExt cx="8064896" cy="2000548"/>
          </a:xfrm>
        </p:grpSpPr>
        <p:sp>
          <p:nvSpPr>
            <p:cNvPr id="6" name="TextBox 5"/>
            <p:cNvSpPr txBox="1"/>
            <p:nvPr/>
          </p:nvSpPr>
          <p:spPr>
            <a:xfrm>
              <a:off x="539552" y="3212976"/>
              <a:ext cx="8064896" cy="2000548"/>
            </a:xfrm>
            <a:prstGeom prst="rect">
              <a:avLst/>
            </a:prstGeom>
            <a:solidFill>
              <a:srgbClr val="FFE4C8">
                <a:alpha val="90000"/>
              </a:srgb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dirty="0" smtClean="0">
                  <a:solidFill>
                    <a:srgbClr val="000000"/>
                  </a:solidFill>
                </a:rPr>
                <a:t>The  evolution  should  be  described  by  a  unitary  evolution  operator,</a:t>
              </a:r>
              <a:r>
                <a:rPr lang="en-US" dirty="0" smtClean="0">
                  <a:solidFill>
                    <a:srgbClr val="000000"/>
                  </a:solidFill>
                </a:rPr>
                <a:t>  </a:t>
              </a:r>
              <a:r>
                <a:rPr lang="en-US" sz="2400" dirty="0" smtClean="0">
                  <a:solidFill>
                    <a:srgbClr val="000000"/>
                  </a:solidFill>
                </a:rPr>
                <a:t>          		 ,</a:t>
              </a:r>
            </a:p>
            <a:p>
              <a:pPr lvl="0" algn="ctr"/>
              <a:r>
                <a:rPr lang="en-US" sz="2400" dirty="0" smtClean="0">
                  <a:solidFill>
                    <a:srgbClr val="000000"/>
                  </a:solidFill>
                </a:rPr>
                <a:t>Different  in-states  should  evolve  into  </a:t>
              </a:r>
            </a:p>
            <a:p>
              <a:pPr lvl="0" algn="ctr"/>
              <a:r>
                <a:rPr lang="en-US" sz="2400" dirty="0" smtClean="0">
                  <a:solidFill>
                    <a:srgbClr val="000000"/>
                  </a:solidFill>
                </a:rPr>
                <a:t>different  out-states.  </a:t>
              </a:r>
            </a:p>
            <a:p>
              <a:pPr lvl="0" algn="ctr"/>
              <a:r>
                <a:rPr lang="en-US" sz="2400" dirty="0" smtClean="0">
                  <a:solidFill>
                    <a:srgbClr val="000000"/>
                  </a:solidFill>
                </a:rPr>
                <a:t>How  can  that  be  if  they  went  into  a  black  hole?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9177574"/>
                </p:ext>
              </p:extLst>
            </p:nvPr>
          </p:nvGraphicFramePr>
          <p:xfrm>
            <a:off x="5008836" y="3548838"/>
            <a:ext cx="1867420" cy="600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21" name="Equation" r:id="rId3" imgW="711200" imgH="228600" progId="Equation.DSMT4">
                    <p:embed/>
                  </p:oleObj>
                </mc:Choice>
                <mc:Fallback>
                  <p:oleObj name="Equation" r:id="rId3" imgW="711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08836" y="3548838"/>
                          <a:ext cx="1867420" cy="6002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9684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147372"/>
            <a:ext cx="8064896" cy="1569660"/>
          </a:xfrm>
          <a:prstGeom prst="rect">
            <a:avLst/>
          </a:prstGeom>
          <a:solidFill>
            <a:srgbClr val="FFE4C8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How  do  the  Hawking  particles  depend  on  the  particles  that  went  into  the  black  hole?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According  to  Hawking:</a:t>
            </a:r>
          </a:p>
          <a:p>
            <a:pPr lvl="0"/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9281" y="2947591"/>
            <a:ext cx="32276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Not</a:t>
            </a:r>
            <a:r>
              <a:rPr lang="nl-NL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at  </a:t>
            </a:r>
            <a:r>
              <a:rPr lang="nl-NL" sz="44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all</a:t>
            </a:r>
            <a:r>
              <a:rPr lang="nl-NL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!</a:t>
            </a:r>
            <a:endParaRPr lang="nl-NL" sz="4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666491"/>
            <a:ext cx="8064896" cy="1138773"/>
          </a:xfrm>
          <a:prstGeom prst="rect">
            <a:avLst/>
          </a:prstGeom>
          <a:solidFill>
            <a:srgbClr val="FFE4C8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0000"/>
                </a:solidFill>
              </a:rPr>
              <a:t>Do  Hawking’s  particles  </a:t>
            </a:r>
          </a:p>
          <a:p>
            <a:pPr lvl="0" algn="ctr"/>
            <a:r>
              <a:rPr lang="en-US" sz="2000" dirty="0" smtClean="0">
                <a:solidFill>
                  <a:srgbClr val="000000"/>
                </a:solidFill>
              </a:rPr>
              <a:t>– derived from  applying  QM  to  the  Schwarzschild  metric – </a:t>
            </a:r>
          </a:p>
          <a:p>
            <a:pPr lvl="0" algn="ctr"/>
            <a:r>
              <a:rPr lang="en-US" sz="2400" dirty="0" smtClean="0">
                <a:solidFill>
                  <a:srgbClr val="000000"/>
                </a:solidFill>
              </a:rPr>
              <a:t>themselves  violate  basic  QM  laws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764704"/>
            <a:ext cx="8064896" cy="584776"/>
          </a:xfrm>
          <a:prstGeom prst="rect">
            <a:avLst/>
          </a:prstGeom>
          <a:solidFill>
            <a:srgbClr val="FFE4C8">
              <a:alpha val="90000"/>
            </a:srgb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 Black  Hole  Information  Paradox</a:t>
            </a:r>
          </a:p>
        </p:txBody>
      </p:sp>
    </p:spTree>
    <p:extLst>
      <p:ext uri="{BB962C8B-B14F-4D97-AF65-F5344CB8AC3E}">
        <p14:creationId xmlns:p14="http://schemas.microsoft.com/office/powerpoint/2010/main" val="319697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3554" name="Picture 4" descr="Schwarzschi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85875"/>
            <a:ext cx="3802062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859338" y="2133600"/>
            <a:ext cx="34004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Karl  Schwarzschild</a:t>
            </a:r>
          </a:p>
          <a:p>
            <a:r>
              <a:rPr lang="en-US">
                <a:solidFill>
                  <a:schemeClr val="tx1"/>
                </a:solidFill>
              </a:rPr>
              <a:t>1916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“Über  das  Gravitationsfeld</a:t>
            </a:r>
          </a:p>
          <a:p>
            <a:r>
              <a:rPr lang="en-US" sz="20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eines  Massenpunktes  nach</a:t>
            </a:r>
          </a:p>
          <a:p>
            <a:r>
              <a:rPr lang="en-US" sz="20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der  Einsteinschen  Theorie”</a:t>
            </a:r>
          </a:p>
        </p:txBody>
      </p:sp>
    </p:spTree>
    <p:extLst>
      <p:ext uri="{BB962C8B-B14F-4D97-AF65-F5344CB8AC3E}">
        <p14:creationId xmlns:p14="http://schemas.microsoft.com/office/powerpoint/2010/main" val="386233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9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 descr="black_hole_w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4114903" cy="6366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5085184"/>
            <a:ext cx="28195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Leonard  Susskind,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836712"/>
            <a:ext cx="3168352" cy="461665"/>
          </a:xfrm>
          <a:prstGeom prst="rect">
            <a:avLst/>
          </a:prstGeom>
          <a:solidFill>
            <a:srgbClr val="FFE4C8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0000"/>
                </a:solidFill>
              </a:rPr>
              <a:t>That  can’t  be  right !!</a:t>
            </a:r>
          </a:p>
        </p:txBody>
      </p:sp>
    </p:spTree>
    <p:extLst>
      <p:ext uri="{BB962C8B-B14F-4D97-AF65-F5344CB8AC3E}">
        <p14:creationId xmlns:p14="http://schemas.microsoft.com/office/powerpoint/2010/main" val="271753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bh_hoizon_flu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02" y="260648"/>
            <a:ext cx="6284242" cy="628424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sp>
        <p:nvSpPr>
          <p:cNvPr id="4" name="Rectangle 3"/>
          <p:cNvSpPr/>
          <p:nvPr/>
        </p:nvSpPr>
        <p:spPr bwMode="auto">
          <a:xfrm>
            <a:off x="1331640" y="188640"/>
            <a:ext cx="6336704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059832" y="1268760"/>
            <a:ext cx="4176464" cy="4176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6" name="Group 35"/>
          <p:cNvGrpSpPr/>
          <p:nvPr/>
        </p:nvGrpSpPr>
        <p:grpSpPr>
          <a:xfrm>
            <a:off x="2915816" y="3068960"/>
            <a:ext cx="2952328" cy="2364070"/>
            <a:chOff x="2915816" y="3068960"/>
            <a:chExt cx="2952328" cy="2364070"/>
          </a:xfrm>
        </p:grpSpPr>
        <p:grpSp>
          <p:nvGrpSpPr>
            <p:cNvPr id="25" name="Group 24"/>
            <p:cNvGrpSpPr/>
            <p:nvPr/>
          </p:nvGrpSpPr>
          <p:grpSpPr>
            <a:xfrm>
              <a:off x="3196270" y="3933056"/>
              <a:ext cx="1591754" cy="957728"/>
              <a:chOff x="3117912" y="4024114"/>
              <a:chExt cx="1591754" cy="957728"/>
            </a:xfrm>
          </p:grpSpPr>
          <p:grpSp>
            <p:nvGrpSpPr>
              <p:cNvPr id="7" name="Group 66"/>
              <p:cNvGrpSpPr>
                <a:grpSpLocks/>
              </p:cNvGrpSpPr>
              <p:nvPr/>
            </p:nvGrpSpPr>
            <p:grpSpPr bwMode="auto">
              <a:xfrm rot="18916009">
                <a:off x="3117912" y="4765818"/>
                <a:ext cx="1540024" cy="216024"/>
                <a:chOff x="390" y="-13"/>
                <a:chExt cx="3453" cy="984"/>
              </a:xfrm>
            </p:grpSpPr>
            <p:sp>
              <p:nvSpPr>
                <p:cNvPr id="8" name="Freeform 39"/>
                <p:cNvSpPr>
                  <a:spLocks/>
                </p:cNvSpPr>
                <p:nvPr/>
              </p:nvSpPr>
              <p:spPr bwMode="auto">
                <a:xfrm>
                  <a:off x="390" y="-13"/>
                  <a:ext cx="2010" cy="923"/>
                </a:xfrm>
                <a:custGeom>
                  <a:avLst/>
                  <a:gdLst>
                    <a:gd name="T0" fmla="*/ 0 w 2010"/>
                    <a:gd name="T1" fmla="*/ 490 h 923"/>
                    <a:gd name="T2" fmla="*/ 197 w 2010"/>
                    <a:gd name="T3" fmla="*/ 71 h 923"/>
                    <a:gd name="T4" fmla="*/ 423 w 2010"/>
                    <a:gd name="T5" fmla="*/ 919 h 923"/>
                    <a:gd name="T6" fmla="*/ 705 w 2010"/>
                    <a:gd name="T7" fmla="*/ 67 h 923"/>
                    <a:gd name="T8" fmla="*/ 993 w 2010"/>
                    <a:gd name="T9" fmla="*/ 919 h 923"/>
                    <a:gd name="T10" fmla="*/ 1284 w 2010"/>
                    <a:gd name="T11" fmla="*/ 64 h 923"/>
                    <a:gd name="T12" fmla="*/ 1581 w 2010"/>
                    <a:gd name="T13" fmla="*/ 922 h 923"/>
                    <a:gd name="T14" fmla="*/ 1836 w 2010"/>
                    <a:gd name="T15" fmla="*/ 73 h 923"/>
                    <a:gd name="T16" fmla="*/ 2010 w 2010"/>
                    <a:gd name="T17" fmla="*/ 487 h 9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10"/>
                    <a:gd name="T28" fmla="*/ 0 h 923"/>
                    <a:gd name="T29" fmla="*/ 2010 w 2010"/>
                    <a:gd name="T30" fmla="*/ 923 h 9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10" h="923">
                      <a:moveTo>
                        <a:pt x="0" y="490"/>
                      </a:moveTo>
                      <a:cubicBezTo>
                        <a:pt x="32" y="420"/>
                        <a:pt x="127" y="0"/>
                        <a:pt x="197" y="71"/>
                      </a:cubicBezTo>
                      <a:cubicBezTo>
                        <a:pt x="267" y="142"/>
                        <a:pt x="338" y="920"/>
                        <a:pt x="423" y="919"/>
                      </a:cubicBezTo>
                      <a:cubicBezTo>
                        <a:pt x="508" y="918"/>
                        <a:pt x="610" y="67"/>
                        <a:pt x="705" y="67"/>
                      </a:cubicBezTo>
                      <a:cubicBezTo>
                        <a:pt x="800" y="67"/>
                        <a:pt x="897" y="919"/>
                        <a:pt x="993" y="919"/>
                      </a:cubicBezTo>
                      <a:cubicBezTo>
                        <a:pt x="1089" y="919"/>
                        <a:pt x="1186" y="63"/>
                        <a:pt x="1284" y="64"/>
                      </a:cubicBezTo>
                      <a:cubicBezTo>
                        <a:pt x="1382" y="65"/>
                        <a:pt x="1489" y="921"/>
                        <a:pt x="1581" y="922"/>
                      </a:cubicBezTo>
                      <a:cubicBezTo>
                        <a:pt x="1673" y="923"/>
                        <a:pt x="1765" y="145"/>
                        <a:pt x="1836" y="73"/>
                      </a:cubicBezTo>
                      <a:cubicBezTo>
                        <a:pt x="1907" y="1"/>
                        <a:pt x="1974" y="401"/>
                        <a:pt x="2010" y="487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auto">
                <a:xfrm>
                  <a:off x="2406" y="46"/>
                  <a:ext cx="1437" cy="925"/>
                </a:xfrm>
                <a:custGeom>
                  <a:avLst/>
                  <a:gdLst>
                    <a:gd name="T0" fmla="*/ 0 w 1437"/>
                    <a:gd name="T1" fmla="*/ 434 h 925"/>
                    <a:gd name="T2" fmla="*/ 174 w 1437"/>
                    <a:gd name="T3" fmla="*/ 854 h 925"/>
                    <a:gd name="T4" fmla="*/ 417 w 1437"/>
                    <a:gd name="T5" fmla="*/ 8 h 925"/>
                    <a:gd name="T6" fmla="*/ 720 w 1437"/>
                    <a:gd name="T7" fmla="*/ 857 h 925"/>
                    <a:gd name="T8" fmla="*/ 996 w 1437"/>
                    <a:gd name="T9" fmla="*/ 2 h 925"/>
                    <a:gd name="T10" fmla="*/ 1272 w 1437"/>
                    <a:gd name="T11" fmla="*/ 848 h 925"/>
                    <a:gd name="T12" fmla="*/ 1437 w 1437"/>
                    <a:gd name="T13" fmla="*/ 431 h 9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37"/>
                    <a:gd name="T22" fmla="*/ 0 h 925"/>
                    <a:gd name="T23" fmla="*/ 1437 w 1437"/>
                    <a:gd name="T24" fmla="*/ 925 h 9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37" h="925">
                      <a:moveTo>
                        <a:pt x="0" y="434"/>
                      </a:moveTo>
                      <a:cubicBezTo>
                        <a:pt x="29" y="504"/>
                        <a:pt x="104" y="925"/>
                        <a:pt x="174" y="854"/>
                      </a:cubicBezTo>
                      <a:cubicBezTo>
                        <a:pt x="244" y="783"/>
                        <a:pt x="326" y="8"/>
                        <a:pt x="417" y="8"/>
                      </a:cubicBezTo>
                      <a:cubicBezTo>
                        <a:pt x="508" y="8"/>
                        <a:pt x="624" y="858"/>
                        <a:pt x="720" y="857"/>
                      </a:cubicBezTo>
                      <a:cubicBezTo>
                        <a:pt x="816" y="856"/>
                        <a:pt x="904" y="4"/>
                        <a:pt x="996" y="2"/>
                      </a:cubicBezTo>
                      <a:cubicBezTo>
                        <a:pt x="1088" y="0"/>
                        <a:pt x="1198" y="776"/>
                        <a:pt x="1272" y="848"/>
                      </a:cubicBezTo>
                      <a:cubicBezTo>
                        <a:pt x="1346" y="920"/>
                        <a:pt x="1403" y="518"/>
                        <a:pt x="1437" y="431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4421634" y="4024114"/>
                <a:ext cx="288032" cy="30099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2915816" y="3068960"/>
              <a:ext cx="1441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95936" y="4725144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Hawking  radiation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27984" y="1412776"/>
            <a:ext cx="3960440" cy="1512168"/>
            <a:chOff x="4427984" y="1412776"/>
            <a:chExt cx="3960440" cy="1512168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1412776"/>
              <a:ext cx="1441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28518" y="1700808"/>
              <a:ext cx="1591754" cy="957728"/>
              <a:chOff x="3117912" y="4024114"/>
              <a:chExt cx="1591754" cy="957728"/>
            </a:xfrm>
          </p:grpSpPr>
          <p:grpSp>
            <p:nvGrpSpPr>
              <p:cNvPr id="27" name="Group 66"/>
              <p:cNvGrpSpPr>
                <a:grpSpLocks/>
              </p:cNvGrpSpPr>
              <p:nvPr/>
            </p:nvGrpSpPr>
            <p:grpSpPr bwMode="auto">
              <a:xfrm rot="18916009">
                <a:off x="3117912" y="4765818"/>
                <a:ext cx="1540024" cy="216024"/>
                <a:chOff x="390" y="-13"/>
                <a:chExt cx="3453" cy="984"/>
              </a:xfrm>
            </p:grpSpPr>
            <p:sp>
              <p:nvSpPr>
                <p:cNvPr id="29" name="Freeform 39"/>
                <p:cNvSpPr>
                  <a:spLocks/>
                </p:cNvSpPr>
                <p:nvPr/>
              </p:nvSpPr>
              <p:spPr bwMode="auto">
                <a:xfrm>
                  <a:off x="390" y="-13"/>
                  <a:ext cx="2010" cy="923"/>
                </a:xfrm>
                <a:custGeom>
                  <a:avLst/>
                  <a:gdLst>
                    <a:gd name="T0" fmla="*/ 0 w 2010"/>
                    <a:gd name="T1" fmla="*/ 490 h 923"/>
                    <a:gd name="T2" fmla="*/ 197 w 2010"/>
                    <a:gd name="T3" fmla="*/ 71 h 923"/>
                    <a:gd name="T4" fmla="*/ 423 w 2010"/>
                    <a:gd name="T5" fmla="*/ 919 h 923"/>
                    <a:gd name="T6" fmla="*/ 705 w 2010"/>
                    <a:gd name="T7" fmla="*/ 67 h 923"/>
                    <a:gd name="T8" fmla="*/ 993 w 2010"/>
                    <a:gd name="T9" fmla="*/ 919 h 923"/>
                    <a:gd name="T10" fmla="*/ 1284 w 2010"/>
                    <a:gd name="T11" fmla="*/ 64 h 923"/>
                    <a:gd name="T12" fmla="*/ 1581 w 2010"/>
                    <a:gd name="T13" fmla="*/ 922 h 923"/>
                    <a:gd name="T14" fmla="*/ 1836 w 2010"/>
                    <a:gd name="T15" fmla="*/ 73 h 923"/>
                    <a:gd name="T16" fmla="*/ 2010 w 2010"/>
                    <a:gd name="T17" fmla="*/ 487 h 9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10"/>
                    <a:gd name="T28" fmla="*/ 0 h 923"/>
                    <a:gd name="T29" fmla="*/ 2010 w 2010"/>
                    <a:gd name="T30" fmla="*/ 923 h 9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10" h="923">
                      <a:moveTo>
                        <a:pt x="0" y="490"/>
                      </a:moveTo>
                      <a:cubicBezTo>
                        <a:pt x="32" y="420"/>
                        <a:pt x="127" y="0"/>
                        <a:pt x="197" y="71"/>
                      </a:cubicBezTo>
                      <a:cubicBezTo>
                        <a:pt x="267" y="142"/>
                        <a:pt x="338" y="920"/>
                        <a:pt x="423" y="919"/>
                      </a:cubicBezTo>
                      <a:cubicBezTo>
                        <a:pt x="508" y="918"/>
                        <a:pt x="610" y="67"/>
                        <a:pt x="705" y="67"/>
                      </a:cubicBezTo>
                      <a:cubicBezTo>
                        <a:pt x="800" y="67"/>
                        <a:pt x="897" y="919"/>
                        <a:pt x="993" y="919"/>
                      </a:cubicBezTo>
                      <a:cubicBezTo>
                        <a:pt x="1089" y="919"/>
                        <a:pt x="1186" y="63"/>
                        <a:pt x="1284" y="64"/>
                      </a:cubicBezTo>
                      <a:cubicBezTo>
                        <a:pt x="1382" y="65"/>
                        <a:pt x="1489" y="921"/>
                        <a:pt x="1581" y="922"/>
                      </a:cubicBezTo>
                      <a:cubicBezTo>
                        <a:pt x="1673" y="923"/>
                        <a:pt x="1765" y="145"/>
                        <a:pt x="1836" y="73"/>
                      </a:cubicBezTo>
                      <a:cubicBezTo>
                        <a:pt x="1907" y="1"/>
                        <a:pt x="1974" y="401"/>
                        <a:pt x="2010" y="487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Freeform 41"/>
                <p:cNvSpPr>
                  <a:spLocks/>
                </p:cNvSpPr>
                <p:nvPr/>
              </p:nvSpPr>
              <p:spPr bwMode="auto">
                <a:xfrm>
                  <a:off x="2406" y="46"/>
                  <a:ext cx="1437" cy="925"/>
                </a:xfrm>
                <a:custGeom>
                  <a:avLst/>
                  <a:gdLst>
                    <a:gd name="T0" fmla="*/ 0 w 1437"/>
                    <a:gd name="T1" fmla="*/ 434 h 925"/>
                    <a:gd name="T2" fmla="*/ 174 w 1437"/>
                    <a:gd name="T3" fmla="*/ 854 h 925"/>
                    <a:gd name="T4" fmla="*/ 417 w 1437"/>
                    <a:gd name="T5" fmla="*/ 8 h 925"/>
                    <a:gd name="T6" fmla="*/ 720 w 1437"/>
                    <a:gd name="T7" fmla="*/ 857 h 925"/>
                    <a:gd name="T8" fmla="*/ 996 w 1437"/>
                    <a:gd name="T9" fmla="*/ 2 h 925"/>
                    <a:gd name="T10" fmla="*/ 1272 w 1437"/>
                    <a:gd name="T11" fmla="*/ 848 h 925"/>
                    <a:gd name="T12" fmla="*/ 1437 w 1437"/>
                    <a:gd name="T13" fmla="*/ 431 h 9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37"/>
                    <a:gd name="T22" fmla="*/ 0 h 925"/>
                    <a:gd name="T23" fmla="*/ 1437 w 1437"/>
                    <a:gd name="T24" fmla="*/ 925 h 9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37" h="925">
                      <a:moveTo>
                        <a:pt x="0" y="434"/>
                      </a:moveTo>
                      <a:cubicBezTo>
                        <a:pt x="29" y="504"/>
                        <a:pt x="104" y="925"/>
                        <a:pt x="174" y="854"/>
                      </a:cubicBezTo>
                      <a:cubicBezTo>
                        <a:pt x="244" y="783"/>
                        <a:pt x="326" y="8"/>
                        <a:pt x="417" y="8"/>
                      </a:cubicBezTo>
                      <a:cubicBezTo>
                        <a:pt x="508" y="8"/>
                        <a:pt x="624" y="858"/>
                        <a:pt x="720" y="857"/>
                      </a:cubicBezTo>
                      <a:cubicBezTo>
                        <a:pt x="816" y="856"/>
                        <a:pt x="904" y="4"/>
                        <a:pt x="996" y="2"/>
                      </a:cubicBezTo>
                      <a:cubicBezTo>
                        <a:pt x="1088" y="0"/>
                        <a:pt x="1198" y="776"/>
                        <a:pt x="1272" y="848"/>
                      </a:cubicBezTo>
                      <a:cubicBezTo>
                        <a:pt x="1346" y="920"/>
                        <a:pt x="1403" y="518"/>
                        <a:pt x="1437" y="431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4421634" y="4024114"/>
                <a:ext cx="288032" cy="30099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6516216" y="2217058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Hawking  radiation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84168" y="4005064"/>
            <a:ext cx="1172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matter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going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in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1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hthoek 96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46" name="Freeform 2"/>
          <p:cNvSpPr>
            <a:spLocks/>
          </p:cNvSpPr>
          <p:nvPr/>
        </p:nvSpPr>
        <p:spPr bwMode="auto">
          <a:xfrm>
            <a:off x="327025" y="26988"/>
            <a:ext cx="2913063" cy="5797550"/>
          </a:xfrm>
          <a:custGeom>
            <a:avLst/>
            <a:gdLst>
              <a:gd name="T0" fmla="*/ 2147483647 w 1835"/>
              <a:gd name="T1" fmla="*/ 0 h 3652"/>
              <a:gd name="T2" fmla="*/ 2147483647 w 1835"/>
              <a:gd name="T3" fmla="*/ 2147483647 h 3652"/>
              <a:gd name="T4" fmla="*/ 2147483647 w 1835"/>
              <a:gd name="T5" fmla="*/ 2147483647 h 3652"/>
              <a:gd name="T6" fmla="*/ 2147483647 w 1835"/>
              <a:gd name="T7" fmla="*/ 2147483647 h 3652"/>
              <a:gd name="T8" fmla="*/ 2147483647 w 1835"/>
              <a:gd name="T9" fmla="*/ 2147483647 h 3652"/>
              <a:gd name="T10" fmla="*/ 2147483647 w 1835"/>
              <a:gd name="T11" fmla="*/ 2147483647 h 3652"/>
              <a:gd name="T12" fmla="*/ 2147483647 w 1835"/>
              <a:gd name="T13" fmla="*/ 2147483647 h 3652"/>
              <a:gd name="T14" fmla="*/ 0 w 1835"/>
              <a:gd name="T15" fmla="*/ 0 h 36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35"/>
              <a:gd name="T25" fmla="*/ 0 h 3652"/>
              <a:gd name="T26" fmla="*/ 1835 w 1835"/>
              <a:gd name="T27" fmla="*/ 3652 h 36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35" h="3652">
                <a:moveTo>
                  <a:pt x="1814" y="0"/>
                </a:moveTo>
                <a:cubicBezTo>
                  <a:pt x="1814" y="309"/>
                  <a:pt x="1835" y="1438"/>
                  <a:pt x="1814" y="1849"/>
                </a:cubicBezTo>
                <a:cubicBezTo>
                  <a:pt x="1793" y="2260"/>
                  <a:pt x="1751" y="2272"/>
                  <a:pt x="1685" y="2468"/>
                </a:cubicBezTo>
                <a:cubicBezTo>
                  <a:pt x="1619" y="2664"/>
                  <a:pt x="1526" y="2859"/>
                  <a:pt x="1419" y="3026"/>
                </a:cubicBezTo>
                <a:cubicBezTo>
                  <a:pt x="1312" y="3193"/>
                  <a:pt x="1146" y="3396"/>
                  <a:pt x="1041" y="3473"/>
                </a:cubicBezTo>
                <a:cubicBezTo>
                  <a:pt x="936" y="3550"/>
                  <a:pt x="942" y="3652"/>
                  <a:pt x="791" y="3491"/>
                </a:cubicBezTo>
                <a:cubicBezTo>
                  <a:pt x="640" y="3330"/>
                  <a:pt x="266" y="3088"/>
                  <a:pt x="134" y="2506"/>
                </a:cubicBezTo>
                <a:cubicBezTo>
                  <a:pt x="2" y="1924"/>
                  <a:pt x="28" y="522"/>
                  <a:pt x="0" y="0"/>
                </a:cubicBezTo>
              </a:path>
            </a:pathLst>
          </a:custGeom>
          <a:solidFill>
            <a:srgbClr val="85A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17638" y="1706563"/>
            <a:ext cx="3017837" cy="4389437"/>
            <a:chOff x="1373" y="1075"/>
            <a:chExt cx="1901" cy="276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88" y="1075"/>
              <a:ext cx="1786" cy="2765"/>
              <a:chOff x="1488" y="1075"/>
              <a:chExt cx="1786" cy="2765"/>
            </a:xfrm>
          </p:grpSpPr>
          <p:sp>
            <p:nvSpPr>
              <p:cNvPr id="31815" name="Freeform 5"/>
              <p:cNvSpPr>
                <a:spLocks/>
              </p:cNvSpPr>
              <p:nvPr/>
            </p:nvSpPr>
            <p:spPr bwMode="auto">
              <a:xfrm>
                <a:off x="1488" y="1075"/>
                <a:ext cx="1786" cy="2765"/>
              </a:xfrm>
              <a:custGeom>
                <a:avLst/>
                <a:gdLst>
                  <a:gd name="T0" fmla="*/ 0 w 1786"/>
                  <a:gd name="T1" fmla="*/ 2765 h 2765"/>
                  <a:gd name="T2" fmla="*/ 358 w 1786"/>
                  <a:gd name="T3" fmla="*/ 2381 h 2765"/>
                  <a:gd name="T4" fmla="*/ 672 w 1786"/>
                  <a:gd name="T5" fmla="*/ 2023 h 2765"/>
                  <a:gd name="T6" fmla="*/ 909 w 1786"/>
                  <a:gd name="T7" fmla="*/ 1504 h 2765"/>
                  <a:gd name="T8" fmla="*/ 1152 w 1786"/>
                  <a:gd name="T9" fmla="*/ 954 h 2765"/>
                  <a:gd name="T10" fmla="*/ 1619 w 1786"/>
                  <a:gd name="T11" fmla="*/ 250 h 2765"/>
                  <a:gd name="T12" fmla="*/ 1786 w 1786"/>
                  <a:gd name="T13" fmla="*/ 0 h 27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6"/>
                  <a:gd name="T22" fmla="*/ 0 h 2765"/>
                  <a:gd name="T23" fmla="*/ 1786 w 1786"/>
                  <a:gd name="T24" fmla="*/ 2765 h 27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6" h="2765">
                    <a:moveTo>
                      <a:pt x="0" y="2765"/>
                    </a:moveTo>
                    <a:cubicBezTo>
                      <a:pt x="60" y="2701"/>
                      <a:pt x="246" y="2505"/>
                      <a:pt x="358" y="2381"/>
                    </a:cubicBezTo>
                    <a:cubicBezTo>
                      <a:pt x="470" y="2257"/>
                      <a:pt x="580" y="2169"/>
                      <a:pt x="672" y="2023"/>
                    </a:cubicBezTo>
                    <a:cubicBezTo>
                      <a:pt x="764" y="1877"/>
                      <a:pt x="829" y="1682"/>
                      <a:pt x="909" y="1504"/>
                    </a:cubicBezTo>
                    <a:cubicBezTo>
                      <a:pt x="989" y="1326"/>
                      <a:pt x="1034" y="1163"/>
                      <a:pt x="1152" y="954"/>
                    </a:cubicBezTo>
                    <a:cubicBezTo>
                      <a:pt x="1270" y="745"/>
                      <a:pt x="1513" y="409"/>
                      <a:pt x="1619" y="250"/>
                    </a:cubicBezTo>
                    <a:cubicBezTo>
                      <a:pt x="1725" y="91"/>
                      <a:pt x="1751" y="52"/>
                      <a:pt x="1786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lgDash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 rot="1987780">
                <a:off x="2784" y="1248"/>
                <a:ext cx="384" cy="601"/>
                <a:chOff x="1387" y="3264"/>
                <a:chExt cx="677" cy="601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392" y="3264"/>
                  <a:ext cx="672" cy="576"/>
                  <a:chOff x="1392" y="3264"/>
                  <a:chExt cx="672" cy="576"/>
                </a:xfrm>
              </p:grpSpPr>
              <p:sp>
                <p:nvSpPr>
                  <p:cNvPr id="3183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264"/>
                    <a:ext cx="576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456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648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840"/>
                    <a:ext cx="576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360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552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744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>
                  <a:off x="1387" y="3289"/>
                  <a:ext cx="672" cy="576"/>
                  <a:chOff x="1392" y="3264"/>
                  <a:chExt cx="672" cy="576"/>
                </a:xfrm>
              </p:grpSpPr>
              <p:sp>
                <p:nvSpPr>
                  <p:cNvPr id="3182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264"/>
                    <a:ext cx="576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456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648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840"/>
                    <a:ext cx="576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360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552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744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B2DA8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1410" y="3274"/>
                  <a:ext cx="624" cy="576"/>
                  <a:chOff x="1392" y="3264"/>
                  <a:chExt cx="672" cy="576"/>
                </a:xfrm>
              </p:grpSpPr>
              <p:sp>
                <p:nvSpPr>
                  <p:cNvPr id="3182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264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456"/>
                    <a:ext cx="6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648"/>
                    <a:ext cx="6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840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360"/>
                    <a:ext cx="6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552"/>
                    <a:ext cx="6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744"/>
                    <a:ext cx="6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1373" y="1126"/>
              <a:ext cx="884" cy="2631"/>
              <a:chOff x="1373" y="1126"/>
              <a:chExt cx="884" cy="2631"/>
            </a:xfrm>
          </p:grpSpPr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 rot="-1445862">
                <a:off x="1869" y="1200"/>
                <a:ext cx="381" cy="576"/>
                <a:chOff x="1392" y="3264"/>
                <a:chExt cx="672" cy="576"/>
              </a:xfrm>
            </p:grpSpPr>
            <p:sp>
              <p:nvSpPr>
                <p:cNvPr id="31808" name="Line 33"/>
                <p:cNvSpPr>
                  <a:spLocks noChangeShapeType="1"/>
                </p:cNvSpPr>
                <p:nvPr/>
              </p:nvSpPr>
              <p:spPr bwMode="auto">
                <a:xfrm>
                  <a:off x="1440" y="3264"/>
                  <a:ext cx="576" cy="0"/>
                </a:xfrm>
                <a:prstGeom prst="line">
                  <a:avLst/>
                </a:prstGeom>
                <a:noFill/>
                <a:ln w="76200">
                  <a:solidFill>
                    <a:srgbClr val="91DD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9" name="Line 34"/>
                <p:cNvSpPr>
                  <a:spLocks noChangeShapeType="1"/>
                </p:cNvSpPr>
                <p:nvPr/>
              </p:nvSpPr>
              <p:spPr bwMode="auto">
                <a:xfrm>
                  <a:off x="1392" y="3456"/>
                  <a:ext cx="672" cy="0"/>
                </a:xfrm>
                <a:prstGeom prst="line">
                  <a:avLst/>
                </a:prstGeom>
                <a:noFill/>
                <a:ln w="76200">
                  <a:solidFill>
                    <a:srgbClr val="91DD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0" name="Line 35"/>
                <p:cNvSpPr>
                  <a:spLocks noChangeShapeType="1"/>
                </p:cNvSpPr>
                <p:nvPr/>
              </p:nvSpPr>
              <p:spPr bwMode="auto">
                <a:xfrm>
                  <a:off x="1392" y="3648"/>
                  <a:ext cx="672" cy="0"/>
                </a:xfrm>
                <a:prstGeom prst="line">
                  <a:avLst/>
                </a:prstGeom>
                <a:noFill/>
                <a:ln w="76200">
                  <a:solidFill>
                    <a:srgbClr val="91DD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1" name="Line 36"/>
                <p:cNvSpPr>
                  <a:spLocks noChangeShapeType="1"/>
                </p:cNvSpPr>
                <p:nvPr/>
              </p:nvSpPr>
              <p:spPr bwMode="auto">
                <a:xfrm>
                  <a:off x="1440" y="3840"/>
                  <a:ext cx="576" cy="0"/>
                </a:xfrm>
                <a:prstGeom prst="line">
                  <a:avLst/>
                </a:prstGeom>
                <a:noFill/>
                <a:ln w="76200">
                  <a:solidFill>
                    <a:srgbClr val="91DD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2" name="Line 37"/>
                <p:cNvSpPr>
                  <a:spLocks noChangeShapeType="1"/>
                </p:cNvSpPr>
                <p:nvPr/>
              </p:nvSpPr>
              <p:spPr bwMode="auto">
                <a:xfrm>
                  <a:off x="1392" y="3360"/>
                  <a:ext cx="672" cy="0"/>
                </a:xfrm>
                <a:prstGeom prst="line">
                  <a:avLst/>
                </a:prstGeom>
                <a:noFill/>
                <a:ln w="76200">
                  <a:solidFill>
                    <a:srgbClr val="91DD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3" name="Line 38"/>
                <p:cNvSpPr>
                  <a:spLocks noChangeShapeType="1"/>
                </p:cNvSpPr>
                <p:nvPr/>
              </p:nvSpPr>
              <p:spPr bwMode="auto">
                <a:xfrm>
                  <a:off x="1392" y="3552"/>
                  <a:ext cx="672" cy="0"/>
                </a:xfrm>
                <a:prstGeom prst="line">
                  <a:avLst/>
                </a:prstGeom>
                <a:noFill/>
                <a:ln w="76200">
                  <a:solidFill>
                    <a:srgbClr val="91DD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4" name="Line 39"/>
                <p:cNvSpPr>
                  <a:spLocks noChangeShapeType="1"/>
                </p:cNvSpPr>
                <p:nvPr/>
              </p:nvSpPr>
              <p:spPr bwMode="auto">
                <a:xfrm>
                  <a:off x="1392" y="3744"/>
                  <a:ext cx="672" cy="0"/>
                </a:xfrm>
                <a:prstGeom prst="line">
                  <a:avLst/>
                </a:prstGeom>
                <a:noFill/>
                <a:ln w="76200">
                  <a:solidFill>
                    <a:srgbClr val="91DD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1373" y="1126"/>
                <a:ext cx="884" cy="2631"/>
                <a:chOff x="1373" y="1126"/>
                <a:chExt cx="884" cy="2631"/>
              </a:xfrm>
            </p:grpSpPr>
            <p:grpSp>
              <p:nvGrpSpPr>
                <p:cNvPr id="11" name="Group 41"/>
                <p:cNvGrpSpPr>
                  <a:grpSpLocks/>
                </p:cNvGrpSpPr>
                <p:nvPr/>
              </p:nvGrpSpPr>
              <p:grpSpPr bwMode="auto">
                <a:xfrm rot="-1445862">
                  <a:off x="1876" y="1224"/>
                  <a:ext cx="381" cy="576"/>
                  <a:chOff x="1392" y="3264"/>
                  <a:chExt cx="672" cy="576"/>
                </a:xfrm>
              </p:grpSpPr>
              <p:sp>
                <p:nvSpPr>
                  <p:cNvPr id="3180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264"/>
                    <a:ext cx="576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91DD2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0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456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91DD2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0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648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91DD2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0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840"/>
                    <a:ext cx="576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91DD2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05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360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91DD2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0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552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91DD2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0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744"/>
                    <a:ext cx="6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91DD2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49"/>
                <p:cNvGrpSpPr>
                  <a:grpSpLocks/>
                </p:cNvGrpSpPr>
                <p:nvPr/>
              </p:nvGrpSpPr>
              <p:grpSpPr bwMode="auto">
                <a:xfrm>
                  <a:off x="1373" y="1126"/>
                  <a:ext cx="864" cy="2631"/>
                  <a:chOff x="1373" y="1126"/>
                  <a:chExt cx="864" cy="2631"/>
                </a:xfrm>
              </p:grpSpPr>
              <p:sp>
                <p:nvSpPr>
                  <p:cNvPr id="31792" name="Freeform 50"/>
                  <p:cNvSpPr>
                    <a:spLocks/>
                  </p:cNvSpPr>
                  <p:nvPr/>
                </p:nvSpPr>
                <p:spPr bwMode="auto">
                  <a:xfrm>
                    <a:off x="1373" y="1126"/>
                    <a:ext cx="851" cy="2631"/>
                  </a:xfrm>
                  <a:custGeom>
                    <a:avLst/>
                    <a:gdLst>
                      <a:gd name="T0" fmla="*/ 0 w 851"/>
                      <a:gd name="T1" fmla="*/ 2631 h 2631"/>
                      <a:gd name="T2" fmla="*/ 518 w 851"/>
                      <a:gd name="T3" fmla="*/ 2036 h 2631"/>
                      <a:gd name="T4" fmla="*/ 749 w 851"/>
                      <a:gd name="T5" fmla="*/ 1594 h 2631"/>
                      <a:gd name="T6" fmla="*/ 845 w 851"/>
                      <a:gd name="T7" fmla="*/ 1056 h 2631"/>
                      <a:gd name="T8" fmla="*/ 787 w 851"/>
                      <a:gd name="T9" fmla="*/ 634 h 2631"/>
                      <a:gd name="T10" fmla="*/ 665 w 851"/>
                      <a:gd name="T11" fmla="*/ 372 h 2631"/>
                      <a:gd name="T12" fmla="*/ 473 w 851"/>
                      <a:gd name="T13" fmla="*/ 0 h 26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51"/>
                      <a:gd name="T22" fmla="*/ 0 h 2631"/>
                      <a:gd name="T23" fmla="*/ 851 w 851"/>
                      <a:gd name="T24" fmla="*/ 2631 h 26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51" h="2631">
                        <a:moveTo>
                          <a:pt x="0" y="2631"/>
                        </a:moveTo>
                        <a:cubicBezTo>
                          <a:pt x="86" y="2532"/>
                          <a:pt x="393" y="2209"/>
                          <a:pt x="518" y="2036"/>
                        </a:cubicBezTo>
                        <a:cubicBezTo>
                          <a:pt x="643" y="1863"/>
                          <a:pt x="695" y="1757"/>
                          <a:pt x="749" y="1594"/>
                        </a:cubicBezTo>
                        <a:cubicBezTo>
                          <a:pt x="803" y="1431"/>
                          <a:pt x="839" y="1216"/>
                          <a:pt x="845" y="1056"/>
                        </a:cubicBezTo>
                        <a:cubicBezTo>
                          <a:pt x="851" y="896"/>
                          <a:pt x="817" y="748"/>
                          <a:pt x="787" y="634"/>
                        </a:cubicBezTo>
                        <a:cubicBezTo>
                          <a:pt x="757" y="520"/>
                          <a:pt x="717" y="478"/>
                          <a:pt x="665" y="372"/>
                        </a:cubicBezTo>
                        <a:cubicBezTo>
                          <a:pt x="613" y="266"/>
                          <a:pt x="513" y="78"/>
                          <a:pt x="473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990033"/>
                    </a:solidFill>
                    <a:prstDash val="lgDash"/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" name="Group 51"/>
                  <p:cNvGrpSpPr>
                    <a:grpSpLocks/>
                  </p:cNvGrpSpPr>
                  <p:nvPr/>
                </p:nvGrpSpPr>
                <p:grpSpPr bwMode="auto">
                  <a:xfrm rot="-1445862">
                    <a:off x="1883" y="1211"/>
                    <a:ext cx="354" cy="576"/>
                    <a:chOff x="1392" y="3264"/>
                    <a:chExt cx="672" cy="576"/>
                  </a:xfrm>
                </p:grpSpPr>
                <p:sp>
                  <p:nvSpPr>
                    <p:cNvPr id="31794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3264"/>
                      <a:ext cx="57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9AA2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5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3456"/>
                      <a:ext cx="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9AA2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6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3648"/>
                      <a:ext cx="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9AA2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7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3840"/>
                      <a:ext cx="57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9AA2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8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3360"/>
                      <a:ext cx="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9AA2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99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3552"/>
                      <a:ext cx="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9AA2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0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3744"/>
                      <a:ext cx="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9AA2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31748" name="Line 59"/>
          <p:cNvSpPr>
            <a:spLocks noChangeShapeType="1"/>
          </p:cNvSpPr>
          <p:nvPr/>
        </p:nvSpPr>
        <p:spPr bwMode="auto">
          <a:xfrm>
            <a:off x="3200400" y="6096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Text Box 60"/>
          <p:cNvSpPr txBox="1">
            <a:spLocks noChangeArrowheads="1"/>
          </p:cNvSpPr>
          <p:nvPr/>
        </p:nvSpPr>
        <p:spPr bwMode="auto">
          <a:xfrm>
            <a:off x="3849688" y="990600"/>
            <a:ext cx="1422400" cy="4572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Region  </a:t>
            </a:r>
            <a:r>
              <a:rPr lang="en-US" sz="2400" dirty="0">
                <a:latin typeface="Times New Roman" pitchFamily="18" charset="0"/>
              </a:rPr>
              <a:t>I</a:t>
            </a:r>
          </a:p>
        </p:txBody>
      </p:sp>
      <p:sp>
        <p:nvSpPr>
          <p:cNvPr id="31750" name="Text Box 61"/>
          <p:cNvSpPr txBox="1">
            <a:spLocks noChangeArrowheads="1"/>
          </p:cNvSpPr>
          <p:nvPr/>
        </p:nvSpPr>
        <p:spPr bwMode="auto">
          <a:xfrm>
            <a:off x="990600" y="990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Region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II</a:t>
            </a:r>
          </a:p>
        </p:txBody>
      </p:sp>
      <p:sp>
        <p:nvSpPr>
          <p:cNvPr id="31751" name="Text Box 62"/>
          <p:cNvSpPr txBox="1">
            <a:spLocks noChangeArrowheads="1"/>
          </p:cNvSpPr>
          <p:nvPr/>
        </p:nvSpPr>
        <p:spPr bwMode="auto">
          <a:xfrm>
            <a:off x="2497138" y="147638"/>
            <a:ext cx="1412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Horizon</a:t>
            </a:r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 rot="2524243">
            <a:off x="1035050" y="5486400"/>
            <a:ext cx="1074738" cy="954088"/>
            <a:chOff x="1387" y="3264"/>
            <a:chExt cx="677" cy="601"/>
          </a:xfrm>
        </p:grpSpPr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1392" y="3264"/>
              <a:ext cx="672" cy="576"/>
              <a:chOff x="1392" y="3264"/>
              <a:chExt cx="672" cy="576"/>
            </a:xfrm>
          </p:grpSpPr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1440" y="3264"/>
                <a:ext cx="576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1" name="Line 67"/>
              <p:cNvSpPr>
                <a:spLocks noChangeShapeType="1"/>
              </p:cNvSpPr>
              <p:nvPr/>
            </p:nvSpPr>
            <p:spPr bwMode="auto">
              <a:xfrm>
                <a:off x="1392" y="3648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2" name="Line 68"/>
              <p:cNvSpPr>
                <a:spLocks noChangeShapeType="1"/>
              </p:cNvSpPr>
              <p:nvPr/>
            </p:nvSpPr>
            <p:spPr bwMode="auto">
              <a:xfrm>
                <a:off x="1440" y="3840"/>
                <a:ext cx="576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3" name="Line 69"/>
              <p:cNvSpPr>
                <a:spLocks noChangeShapeType="1"/>
              </p:cNvSpPr>
              <p:nvPr/>
            </p:nvSpPr>
            <p:spPr bwMode="auto">
              <a:xfrm>
                <a:off x="1392" y="3360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4" name="Line 70"/>
              <p:cNvSpPr>
                <a:spLocks noChangeShapeType="1"/>
              </p:cNvSpPr>
              <p:nvPr/>
            </p:nvSpPr>
            <p:spPr bwMode="auto">
              <a:xfrm>
                <a:off x="1392" y="3552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5" name="Line 71"/>
              <p:cNvSpPr>
                <a:spLocks noChangeShapeType="1"/>
              </p:cNvSpPr>
              <p:nvPr/>
            </p:nvSpPr>
            <p:spPr bwMode="auto">
              <a:xfrm>
                <a:off x="1392" y="3744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72"/>
            <p:cNvGrpSpPr>
              <a:grpSpLocks/>
            </p:cNvGrpSpPr>
            <p:nvPr/>
          </p:nvGrpSpPr>
          <p:grpSpPr bwMode="auto">
            <a:xfrm>
              <a:off x="1387" y="3289"/>
              <a:ext cx="672" cy="576"/>
              <a:chOff x="1392" y="3264"/>
              <a:chExt cx="672" cy="576"/>
            </a:xfrm>
          </p:grpSpPr>
          <p:sp>
            <p:nvSpPr>
              <p:cNvPr id="31772" name="Line 73"/>
              <p:cNvSpPr>
                <a:spLocks noChangeShapeType="1"/>
              </p:cNvSpPr>
              <p:nvPr/>
            </p:nvSpPr>
            <p:spPr bwMode="auto">
              <a:xfrm>
                <a:off x="1440" y="3264"/>
                <a:ext cx="576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74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Line 75"/>
              <p:cNvSpPr>
                <a:spLocks noChangeShapeType="1"/>
              </p:cNvSpPr>
              <p:nvPr/>
            </p:nvSpPr>
            <p:spPr bwMode="auto">
              <a:xfrm>
                <a:off x="1392" y="3648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Line 76"/>
              <p:cNvSpPr>
                <a:spLocks noChangeShapeType="1"/>
              </p:cNvSpPr>
              <p:nvPr/>
            </p:nvSpPr>
            <p:spPr bwMode="auto">
              <a:xfrm>
                <a:off x="1440" y="3840"/>
                <a:ext cx="576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6" name="Line 77"/>
              <p:cNvSpPr>
                <a:spLocks noChangeShapeType="1"/>
              </p:cNvSpPr>
              <p:nvPr/>
            </p:nvSpPr>
            <p:spPr bwMode="auto">
              <a:xfrm>
                <a:off x="1392" y="3360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Line 78"/>
              <p:cNvSpPr>
                <a:spLocks noChangeShapeType="1"/>
              </p:cNvSpPr>
              <p:nvPr/>
            </p:nvSpPr>
            <p:spPr bwMode="auto">
              <a:xfrm>
                <a:off x="1392" y="3552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Line 79"/>
              <p:cNvSpPr>
                <a:spLocks noChangeShapeType="1"/>
              </p:cNvSpPr>
              <p:nvPr/>
            </p:nvSpPr>
            <p:spPr bwMode="auto">
              <a:xfrm>
                <a:off x="1392" y="3744"/>
                <a:ext cx="672" cy="0"/>
              </a:xfrm>
              <a:prstGeom prst="line">
                <a:avLst/>
              </a:prstGeom>
              <a:noFill/>
              <a:ln w="76200">
                <a:solidFill>
                  <a:srgbClr val="B2DA8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0"/>
            <p:cNvGrpSpPr>
              <a:grpSpLocks/>
            </p:cNvGrpSpPr>
            <p:nvPr/>
          </p:nvGrpSpPr>
          <p:grpSpPr bwMode="auto">
            <a:xfrm>
              <a:off x="1410" y="3274"/>
              <a:ext cx="624" cy="576"/>
              <a:chOff x="1392" y="3264"/>
              <a:chExt cx="672" cy="576"/>
            </a:xfrm>
          </p:grpSpPr>
          <p:sp>
            <p:nvSpPr>
              <p:cNvPr id="31765" name="Line 81"/>
              <p:cNvSpPr>
                <a:spLocks noChangeShapeType="1"/>
              </p:cNvSpPr>
              <p:nvPr/>
            </p:nvSpPr>
            <p:spPr bwMode="auto">
              <a:xfrm>
                <a:off x="1440" y="3264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6" name="Line 82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7" name="Line 83"/>
              <p:cNvSpPr>
                <a:spLocks noChangeShapeType="1"/>
              </p:cNvSpPr>
              <p:nvPr/>
            </p:nvSpPr>
            <p:spPr bwMode="auto">
              <a:xfrm>
                <a:off x="1392" y="3648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8" name="Line 84"/>
              <p:cNvSpPr>
                <a:spLocks noChangeShapeType="1"/>
              </p:cNvSpPr>
              <p:nvPr/>
            </p:nvSpPr>
            <p:spPr bwMode="auto">
              <a:xfrm>
                <a:off x="1440" y="38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9" name="Line 85"/>
              <p:cNvSpPr>
                <a:spLocks noChangeShapeType="1"/>
              </p:cNvSpPr>
              <p:nvPr/>
            </p:nvSpPr>
            <p:spPr bwMode="auto">
              <a:xfrm>
                <a:off x="1392" y="3360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0" name="Line 86"/>
              <p:cNvSpPr>
                <a:spLocks noChangeShapeType="1"/>
              </p:cNvSpPr>
              <p:nvPr/>
            </p:nvSpPr>
            <p:spPr bwMode="auto">
              <a:xfrm>
                <a:off x="1392" y="355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1" name="Line 87"/>
              <p:cNvSpPr>
                <a:spLocks noChangeShapeType="1"/>
              </p:cNvSpPr>
              <p:nvPr/>
            </p:nvSpPr>
            <p:spPr bwMode="auto">
              <a:xfrm>
                <a:off x="1392" y="3744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9272" name="Text Box 88"/>
          <p:cNvSpPr txBox="1">
            <a:spLocks noChangeArrowheads="1"/>
          </p:cNvSpPr>
          <p:nvPr/>
        </p:nvSpPr>
        <p:spPr bwMode="auto">
          <a:xfrm>
            <a:off x="5934075" y="838200"/>
            <a:ext cx="2743200" cy="156966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 quantum  states  in  regions  I  and   II   are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entangled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9273" name="Text Box 89"/>
          <p:cNvSpPr txBox="1">
            <a:spLocks noChangeArrowheads="1"/>
          </p:cNvSpPr>
          <p:nvPr/>
        </p:nvSpPr>
        <p:spPr bwMode="auto">
          <a:xfrm>
            <a:off x="4788024" y="3586163"/>
            <a:ext cx="3889251" cy="120032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   But  the  particles  in  region  </a:t>
            </a:r>
            <a:r>
              <a:rPr lang="en-US" sz="2400" dirty="0" smtClean="0">
                <a:solidFill>
                  <a:schemeClr val="tx1"/>
                </a:solidFill>
              </a:rPr>
              <a:t>II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cannot  be  </a:t>
            </a:r>
            <a:r>
              <a:rPr lang="en-US" sz="2400" dirty="0" smtClean="0">
                <a:solidFill>
                  <a:schemeClr val="tx1"/>
                </a:solidFill>
              </a:rPr>
              <a:t>observed – </a:t>
            </a:r>
            <a:r>
              <a:rPr lang="en-US" sz="2400" i="1" dirty="0" smtClean="0">
                <a:solidFill>
                  <a:schemeClr val="tx1"/>
                </a:solidFill>
              </a:rPr>
              <a:t>they  disappear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9274" name="Text Box 90"/>
          <p:cNvSpPr txBox="1">
            <a:spLocks noChangeArrowheads="1"/>
          </p:cNvSpPr>
          <p:nvPr/>
        </p:nvSpPr>
        <p:spPr bwMode="auto">
          <a:xfrm>
            <a:off x="3275856" y="4924425"/>
            <a:ext cx="5401419" cy="12001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This  </a:t>
            </a:r>
            <a:r>
              <a:rPr lang="en-US" sz="2400" dirty="0" smtClean="0">
                <a:solidFill>
                  <a:schemeClr val="tx1"/>
                </a:solidFill>
              </a:rPr>
              <a:t>seems to prohibit  </a:t>
            </a:r>
            <a:r>
              <a:rPr lang="en-US" sz="2400" dirty="0">
                <a:solidFill>
                  <a:schemeClr val="tx1"/>
                </a:solidFill>
              </a:rPr>
              <a:t>the  description  of  the  black  hole  entire  as  a  single  quantum  object</a:t>
            </a:r>
          </a:p>
        </p:txBody>
      </p:sp>
      <p:grpSp>
        <p:nvGrpSpPr>
          <p:cNvPr id="18" name="Group 95"/>
          <p:cNvGrpSpPr>
            <a:grpSpLocks/>
          </p:cNvGrpSpPr>
          <p:nvPr/>
        </p:nvGrpSpPr>
        <p:grpSpPr bwMode="auto">
          <a:xfrm>
            <a:off x="1219200" y="1844675"/>
            <a:ext cx="2686050" cy="2600325"/>
            <a:chOff x="768" y="1176"/>
            <a:chExt cx="1692" cy="1638"/>
          </a:xfrm>
        </p:grpSpPr>
        <p:sp>
          <p:nvSpPr>
            <p:cNvPr id="31758" name="Line 91"/>
            <p:cNvSpPr>
              <a:spLocks noChangeShapeType="1"/>
            </p:cNvSpPr>
            <p:nvPr/>
          </p:nvSpPr>
          <p:spPr bwMode="auto">
            <a:xfrm flipV="1">
              <a:off x="975" y="1389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92"/>
            <p:cNvSpPr>
              <a:spLocks noChangeShapeType="1"/>
            </p:cNvSpPr>
            <p:nvPr/>
          </p:nvSpPr>
          <p:spPr bwMode="auto">
            <a:xfrm>
              <a:off x="975" y="2614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Text Box 93"/>
            <p:cNvSpPr txBox="1">
              <a:spLocks noChangeArrowheads="1"/>
            </p:cNvSpPr>
            <p:nvPr/>
          </p:nvSpPr>
          <p:spPr bwMode="auto">
            <a:xfrm>
              <a:off x="1960" y="2583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space</a:t>
              </a:r>
            </a:p>
          </p:txBody>
        </p:sp>
        <p:sp>
          <p:nvSpPr>
            <p:cNvPr id="31761" name="Text Box 94"/>
            <p:cNvSpPr txBox="1">
              <a:spLocks noChangeArrowheads="1"/>
            </p:cNvSpPr>
            <p:nvPr/>
          </p:nvSpPr>
          <p:spPr bwMode="auto">
            <a:xfrm>
              <a:off x="768" y="1176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time</a:t>
              </a:r>
            </a:p>
          </p:txBody>
        </p:sp>
      </p:grpSp>
      <p:sp>
        <p:nvSpPr>
          <p:cNvPr id="96" name="Tekstvak 95"/>
          <p:cNvSpPr txBox="1"/>
          <p:nvPr/>
        </p:nvSpPr>
        <p:spPr>
          <a:xfrm rot="818501">
            <a:off x="5572132" y="2629102"/>
            <a:ext cx="236635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entanglement</a:t>
            </a:r>
          </a:p>
        </p:txBody>
      </p:sp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9E99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72" grpId="0" animBg="1" autoUpdateAnimBg="0"/>
      <p:bldP spid="349273" grpId="0" animBg="1" autoUpdateAnimBg="0"/>
      <p:bldP spid="34927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395536" y="116632"/>
            <a:ext cx="8350895" cy="2308324"/>
          </a:xfrm>
          <a:prstGeom prst="rect">
            <a:avLst/>
          </a:prstGeom>
          <a:gradFill rotWithShape="1">
            <a:gsLst>
              <a:gs pos="0">
                <a:srgbClr val="FFFF99">
                  <a:alpha val="60001"/>
                </a:srgbClr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>
                  <a:alpha val="60001"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			    Alternative  </a:t>
            </a:r>
            <a:r>
              <a:rPr lang="en-US" dirty="0">
                <a:solidFill>
                  <a:schemeClr val="tx1"/>
                </a:solidFill>
              </a:rPr>
              <a:t>theories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CC0066"/>
                </a:solidFill>
              </a:rPr>
              <a:t>Indeed,  loss  of  quantum  coherence</a:t>
            </a:r>
            <a:r>
              <a:rPr lang="en-US" dirty="0" smtClean="0">
                <a:solidFill>
                  <a:srgbClr val="CC0066"/>
                </a:solidFill>
              </a:rPr>
              <a:t>;</a:t>
            </a:r>
            <a:r>
              <a:rPr lang="en-US" sz="3600" dirty="0" smtClean="0">
                <a:solidFill>
                  <a:srgbClr val="CC0066"/>
                </a:solidFill>
              </a:rPr>
              <a:t> </a:t>
            </a:r>
            <a:r>
              <a:rPr lang="en-US" dirty="0" smtClean="0">
                <a:solidFill>
                  <a:srgbClr val="CC0066"/>
                </a:solidFill>
              </a:rPr>
              <a:t> </a:t>
            </a:r>
            <a:endParaRPr lang="en-US" dirty="0">
              <a:solidFill>
                <a:srgbClr val="CC0066"/>
              </a:solidFill>
            </a:endParaRPr>
          </a:p>
          <a:p>
            <a:pPr marL="457200" indent="-457200">
              <a:defRPr/>
            </a:pPr>
            <a:r>
              <a:rPr lang="en-US" dirty="0">
                <a:solidFill>
                  <a:srgbClr val="CC0066"/>
                </a:solidFill>
              </a:rPr>
              <a:t>     no  pure  quantum  description  of  BH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CC0066"/>
                </a:solidFill>
              </a:rPr>
              <a:t>		</a:t>
            </a:r>
            <a:r>
              <a:rPr lang="en-US" sz="2400" dirty="0">
                <a:solidFill>
                  <a:srgbClr val="CC0066"/>
                </a:solidFill>
              </a:rPr>
              <a:t>(problem:  energy  conservation</a:t>
            </a:r>
            <a:r>
              <a:rPr lang="en-US" sz="2400" dirty="0" smtClean="0">
                <a:solidFill>
                  <a:srgbClr val="CC0066"/>
                </a:solidFill>
              </a:rPr>
              <a:t>)</a:t>
            </a:r>
          </a:p>
          <a:p>
            <a:pPr marL="457200" indent="-457200">
              <a:defRPr/>
            </a:pPr>
            <a:endParaRPr lang="en-US" sz="2400" dirty="0">
              <a:solidFill>
                <a:srgbClr val="CC0066"/>
              </a:solidFill>
            </a:endParaRPr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395536" y="2421623"/>
            <a:ext cx="8350895" cy="1738312"/>
          </a:xfrm>
          <a:prstGeom prst="rect">
            <a:avLst/>
          </a:prstGeom>
          <a:gradFill rotWithShape="1">
            <a:gsLst>
              <a:gs pos="0">
                <a:srgbClr val="FFFF99">
                  <a:alpha val="60001"/>
                </a:srgbClr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>
                  <a:alpha val="60001"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2.  After  explosion  by  radiation: </a:t>
            </a:r>
          </a:p>
          <a:p>
            <a:pPr>
              <a:defRPr/>
            </a:pPr>
            <a:r>
              <a:rPr lang="en-US" dirty="0"/>
              <a:t>     black  hole  remnant</a:t>
            </a:r>
          </a:p>
          <a:p>
            <a:pPr>
              <a:defRPr/>
            </a:pPr>
            <a:r>
              <a:rPr lang="en-US" dirty="0"/>
              <a:t>		</a:t>
            </a:r>
            <a:r>
              <a:rPr lang="en-US" sz="2400" dirty="0"/>
              <a:t>(problem:  infinite  degeneracy  of  the</a:t>
            </a:r>
          </a:p>
          <a:p>
            <a:pPr>
              <a:defRPr/>
            </a:pPr>
            <a:r>
              <a:rPr lang="en-US" sz="2400" dirty="0"/>
              <a:t>		remnants)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425671" y="4156602"/>
            <a:ext cx="8319837" cy="1323439"/>
          </a:xfrm>
          <a:prstGeom prst="rect">
            <a:avLst/>
          </a:prstGeom>
          <a:gradFill rotWithShape="1">
            <a:gsLst>
              <a:gs pos="0">
                <a:srgbClr val="FFFF99">
                  <a:alpha val="60001"/>
                </a:srgbClr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>
                  <a:alpha val="60001"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9900"/>
                </a:solidFill>
              </a:rPr>
              <a:t>3a. Information  </a:t>
            </a:r>
            <a:r>
              <a:rPr lang="en-US" dirty="0">
                <a:solidFill>
                  <a:srgbClr val="009900"/>
                </a:solidFill>
              </a:rPr>
              <a:t>returns  in  the  </a:t>
            </a:r>
            <a:r>
              <a:rPr lang="en-US" dirty="0" smtClean="0">
                <a:solidFill>
                  <a:srgbClr val="009900"/>
                </a:solidFill>
              </a:rPr>
              <a:t>Hawking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radiation,  	</a:t>
            </a:r>
            <a:r>
              <a:rPr lang="en-US" i="1" dirty="0" smtClean="0">
                <a:solidFill>
                  <a:srgbClr val="009900"/>
                </a:solidFill>
              </a:rPr>
              <a:t>but  only  at  the  end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dirty="0">
              <a:solidFill>
                <a:srgbClr val="009900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9900"/>
                </a:solidFill>
              </a:rPr>
              <a:t>  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1088" y="5476707"/>
            <a:ext cx="8319837" cy="1323439"/>
          </a:xfrm>
          <a:prstGeom prst="rect">
            <a:avLst/>
          </a:prstGeom>
          <a:gradFill rotWithShape="1">
            <a:gsLst>
              <a:gs pos="0">
                <a:srgbClr val="FFFF99">
                  <a:alpha val="60001"/>
                </a:srgbClr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9900"/>
                </a:solidFill>
              </a:rPr>
              <a:t>3b. Information  </a:t>
            </a:r>
            <a:r>
              <a:rPr lang="en-US" dirty="0">
                <a:solidFill>
                  <a:srgbClr val="009900"/>
                </a:solidFill>
              </a:rPr>
              <a:t>returns  in  the  </a:t>
            </a:r>
            <a:r>
              <a:rPr lang="en-US" dirty="0" smtClean="0">
                <a:solidFill>
                  <a:srgbClr val="009900"/>
                </a:solidFill>
              </a:rPr>
              <a:t>Hawking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radiation,  	</a:t>
            </a:r>
            <a:r>
              <a:rPr lang="en-US" i="1" dirty="0" smtClean="0">
                <a:solidFill>
                  <a:srgbClr val="009900"/>
                </a:solidFill>
              </a:rPr>
              <a:t>immediately.</a:t>
            </a:r>
            <a:endParaRPr lang="en-US" i="1" dirty="0">
              <a:solidFill>
                <a:srgbClr val="009900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9900"/>
                </a:solidFill>
              </a:rPr>
              <a:t>  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5148064" y="2132856"/>
            <a:ext cx="3096344" cy="648072"/>
          </a:xfrm>
          <a:prstGeom prst="wedgeRoundRectCallout">
            <a:avLst>
              <a:gd name="adj1" fmla="val -85742"/>
              <a:gd name="adj2" fmla="val -13901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 Hawking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2172546"/>
            <a:ext cx="1292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 1975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3697868"/>
            <a:ext cx="1292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 2000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5138028"/>
            <a:ext cx="1292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932040" y="6093296"/>
            <a:ext cx="3672408" cy="648072"/>
          </a:xfrm>
          <a:prstGeom prst="wedgeRoundRectCallout">
            <a:avLst>
              <a:gd name="adj1" fmla="val -89160"/>
              <a:gd name="adj2" fmla="val -6348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 Me ~ 1984 - present</a:t>
            </a:r>
            <a:endParaRPr lang="en-US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075 " pathEditMode="relative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708E-6 0.22076 L 0.00399 0.435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0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/>
      <p:bldP spid="4" grpId="1"/>
      <p:bldP spid="12" grpId="0"/>
      <p:bldP spid="12" grpId="1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18" name="Arc 2"/>
          <p:cNvSpPr>
            <a:spLocks/>
          </p:cNvSpPr>
          <p:nvPr/>
        </p:nvSpPr>
        <p:spPr bwMode="auto">
          <a:xfrm>
            <a:off x="1588" y="3963988"/>
            <a:ext cx="9237662" cy="1447800"/>
          </a:xfrm>
          <a:custGeom>
            <a:avLst/>
            <a:gdLst>
              <a:gd name="T0" fmla="*/ 0 w 39040"/>
              <a:gd name="T1" fmla="*/ 2147483647 h 21600"/>
              <a:gd name="T2" fmla="*/ 2147483647 w 39040"/>
              <a:gd name="T3" fmla="*/ 2147483647 h 21600"/>
              <a:gd name="T4" fmla="*/ 2147483647 w 39040"/>
              <a:gd name="T5" fmla="*/ 2147483647 h 21600"/>
              <a:gd name="T6" fmla="*/ 0 60000 65536"/>
              <a:gd name="T7" fmla="*/ 0 60000 65536"/>
              <a:gd name="T8" fmla="*/ 0 60000 65536"/>
              <a:gd name="T9" fmla="*/ 0 w 39040"/>
              <a:gd name="T10" fmla="*/ 0 h 21600"/>
              <a:gd name="T11" fmla="*/ 39040 w 3904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40" h="21600" fill="none" extrusionOk="0">
                <a:moveTo>
                  <a:pt x="0" y="12349"/>
                </a:moveTo>
                <a:cubicBezTo>
                  <a:pt x="3574" y="4807"/>
                  <a:pt x="11173" y="-1"/>
                  <a:pt x="19519" y="0"/>
                </a:cubicBezTo>
                <a:cubicBezTo>
                  <a:pt x="27866" y="0"/>
                  <a:pt x="35466" y="4809"/>
                  <a:pt x="39040" y="12353"/>
                </a:cubicBezTo>
              </a:path>
              <a:path w="39040" h="21600" stroke="0" extrusionOk="0">
                <a:moveTo>
                  <a:pt x="0" y="12349"/>
                </a:moveTo>
                <a:cubicBezTo>
                  <a:pt x="3574" y="4807"/>
                  <a:pt x="11173" y="-1"/>
                  <a:pt x="19519" y="0"/>
                </a:cubicBezTo>
                <a:cubicBezTo>
                  <a:pt x="27866" y="0"/>
                  <a:pt x="35466" y="4809"/>
                  <a:pt x="39040" y="12353"/>
                </a:cubicBezTo>
                <a:lnTo>
                  <a:pt x="19519" y="21600"/>
                </a:lnTo>
                <a:close/>
              </a:path>
            </a:pathLst>
          </a:custGeom>
          <a:gradFill rotWithShape="0">
            <a:gsLst>
              <a:gs pos="0">
                <a:srgbClr val="001932"/>
              </a:gs>
              <a:gs pos="100000">
                <a:srgbClr val="0066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rgbClr val="27509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4308" name="Freeform 4"/>
          <p:cNvSpPr>
            <a:spLocks/>
          </p:cNvSpPr>
          <p:nvPr/>
        </p:nvSpPr>
        <p:spPr bwMode="auto">
          <a:xfrm>
            <a:off x="228600" y="1447800"/>
            <a:ext cx="8793163" cy="3154363"/>
          </a:xfrm>
          <a:custGeom>
            <a:avLst/>
            <a:gdLst>
              <a:gd name="T0" fmla="*/ 0 w 5539"/>
              <a:gd name="T1" fmla="*/ 0 h 1987"/>
              <a:gd name="T2" fmla="*/ 2147483647 w 5539"/>
              <a:gd name="T3" fmla="*/ 2147483647 h 1987"/>
              <a:gd name="T4" fmla="*/ 2147483647 w 5539"/>
              <a:gd name="T5" fmla="*/ 2147483647 h 1987"/>
              <a:gd name="T6" fmla="*/ 2147483647 w 5539"/>
              <a:gd name="T7" fmla="*/ 2147483647 h 1987"/>
              <a:gd name="T8" fmla="*/ 2147483647 w 5539"/>
              <a:gd name="T9" fmla="*/ 2147483647 h 1987"/>
              <a:gd name="T10" fmla="*/ 2147483647 w 5539"/>
              <a:gd name="T11" fmla="*/ 2147483647 h 19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9"/>
              <a:gd name="T19" fmla="*/ 0 h 1987"/>
              <a:gd name="T20" fmla="*/ 5539 w 5539"/>
              <a:gd name="T21" fmla="*/ 1987 h 19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39" h="1987">
                <a:moveTo>
                  <a:pt x="0" y="0"/>
                </a:moveTo>
                <a:cubicBezTo>
                  <a:pt x="218" y="149"/>
                  <a:pt x="810" y="653"/>
                  <a:pt x="1306" y="893"/>
                </a:cubicBezTo>
                <a:cubicBezTo>
                  <a:pt x="1802" y="1133"/>
                  <a:pt x="2459" y="1315"/>
                  <a:pt x="2976" y="1440"/>
                </a:cubicBezTo>
                <a:cubicBezTo>
                  <a:pt x="3493" y="1565"/>
                  <a:pt x="4036" y="1575"/>
                  <a:pt x="4406" y="1642"/>
                </a:cubicBezTo>
                <a:cubicBezTo>
                  <a:pt x="4776" y="1709"/>
                  <a:pt x="5005" y="1786"/>
                  <a:pt x="5194" y="1843"/>
                </a:cubicBezTo>
                <a:cubicBezTo>
                  <a:pt x="5383" y="1900"/>
                  <a:pt x="5467" y="1957"/>
                  <a:pt x="5539" y="1987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09" name="Freeform 5"/>
          <p:cNvSpPr>
            <a:spLocks/>
          </p:cNvSpPr>
          <p:nvPr/>
        </p:nvSpPr>
        <p:spPr bwMode="auto">
          <a:xfrm>
            <a:off x="152400" y="838200"/>
            <a:ext cx="7696200" cy="3810000"/>
          </a:xfrm>
          <a:custGeom>
            <a:avLst/>
            <a:gdLst>
              <a:gd name="T0" fmla="*/ 0 w 4848"/>
              <a:gd name="T1" fmla="*/ 2147483647 h 2400"/>
              <a:gd name="T2" fmla="*/ 2147483647 w 4848"/>
              <a:gd name="T3" fmla="*/ 2147483647 h 2400"/>
              <a:gd name="T4" fmla="*/ 2147483647 w 4848"/>
              <a:gd name="T5" fmla="*/ 2147483647 h 2400"/>
              <a:gd name="T6" fmla="*/ 2147483647 w 4848"/>
              <a:gd name="T7" fmla="*/ 2147483647 h 2400"/>
              <a:gd name="T8" fmla="*/ 2147483647 w 4848"/>
              <a:gd name="T9" fmla="*/ 2147483647 h 2400"/>
              <a:gd name="T10" fmla="*/ 2147483647 w 4848"/>
              <a:gd name="T11" fmla="*/ 0 h 2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48"/>
              <a:gd name="T19" fmla="*/ 0 h 2400"/>
              <a:gd name="T20" fmla="*/ 4848 w 4848"/>
              <a:gd name="T21" fmla="*/ 2400 h 2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48" h="2400">
                <a:moveTo>
                  <a:pt x="0" y="2400"/>
                </a:moveTo>
                <a:cubicBezTo>
                  <a:pt x="88" y="2363"/>
                  <a:pt x="304" y="2251"/>
                  <a:pt x="528" y="2179"/>
                </a:cubicBezTo>
                <a:cubicBezTo>
                  <a:pt x="752" y="2107"/>
                  <a:pt x="1048" y="2051"/>
                  <a:pt x="1344" y="1968"/>
                </a:cubicBezTo>
                <a:cubicBezTo>
                  <a:pt x="1640" y="1885"/>
                  <a:pt x="1912" y="1856"/>
                  <a:pt x="2304" y="1680"/>
                </a:cubicBezTo>
                <a:cubicBezTo>
                  <a:pt x="2696" y="1504"/>
                  <a:pt x="3272" y="1192"/>
                  <a:pt x="3696" y="912"/>
                </a:cubicBezTo>
                <a:cubicBezTo>
                  <a:pt x="4120" y="632"/>
                  <a:pt x="4656" y="152"/>
                  <a:pt x="484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310" name="AutoShape 6"/>
          <p:cNvSpPr>
            <a:spLocks noChangeArrowheads="1"/>
          </p:cNvSpPr>
          <p:nvPr/>
        </p:nvSpPr>
        <p:spPr bwMode="auto">
          <a:xfrm>
            <a:off x="2438400" y="1295400"/>
            <a:ext cx="2819400" cy="762000"/>
          </a:xfrm>
          <a:prstGeom prst="cloudCallout">
            <a:avLst>
              <a:gd name="adj1" fmla="val 4898"/>
              <a:gd name="adj2" fmla="val 182083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interaction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657600" y="3962400"/>
            <a:ext cx="135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</a:rPr>
              <a:t>horizon</a:t>
            </a:r>
          </a:p>
        </p:txBody>
      </p:sp>
      <p:sp>
        <p:nvSpPr>
          <p:cNvPr id="354312" name="AutoShape 8"/>
          <p:cNvSpPr>
            <a:spLocks noChangeArrowheads="1"/>
          </p:cNvSpPr>
          <p:nvPr/>
        </p:nvSpPr>
        <p:spPr bwMode="auto">
          <a:xfrm>
            <a:off x="3581400" y="3127375"/>
            <a:ext cx="866775" cy="682625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/>
      <p:bldP spid="354309" grpId="0" animBg="1"/>
      <p:bldP spid="354310" grpId="0" animBg="1" autoUpdateAnimBg="0"/>
      <p:bldP spid="3543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5084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4411663" y="3257550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4772025" y="30400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3530600" y="3117850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746500" y="319087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3962400" y="28305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4357688" y="29384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5005388" y="29733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5259388" y="3117850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5475288" y="31892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5691188" y="3044825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5907088" y="2794000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6013450" y="322738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43" name="Rectangle 15"/>
          <p:cNvSpPr>
            <a:spLocks noChangeArrowheads="1"/>
          </p:cNvSpPr>
          <p:nvPr/>
        </p:nvSpPr>
        <p:spPr bwMode="auto">
          <a:xfrm>
            <a:off x="3132138" y="2565400"/>
            <a:ext cx="2808287" cy="2519363"/>
          </a:xfrm>
          <a:prstGeom prst="rect">
            <a:avLst/>
          </a:prstGeom>
          <a:solidFill>
            <a:srgbClr val="CC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b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28625" y="476250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chemeClr val="tx1"/>
                </a:solidFill>
                <a:latin typeface="Arial" charset="0"/>
              </a:rPr>
              <a:t>By  taking  back  reaction  into  account,  one  can  study  how  ingoing  particles  affect  the  outgoing  ones …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429000"/>
            <a:ext cx="9151938" cy="3529013"/>
          </a:xfrm>
          <a:prstGeom prst="rect">
            <a:avLst/>
          </a:prstGeom>
          <a:solidFill>
            <a:srgbClr val="3276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755650" y="30067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1441450" y="32226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1187450" y="311308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1403350" y="3041650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1657350" y="31861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1873250" y="3257550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2089150" y="311308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2305050" y="268128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>
            <a:off x="2520950" y="29702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2736850" y="31861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3097213" y="3079750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Oval 29"/>
          <p:cNvSpPr>
            <a:spLocks noChangeArrowheads="1"/>
          </p:cNvSpPr>
          <p:nvPr/>
        </p:nvSpPr>
        <p:spPr bwMode="auto">
          <a:xfrm>
            <a:off x="3203575" y="31861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6415088" y="3222625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Oval 31"/>
          <p:cNvSpPr>
            <a:spLocks noChangeArrowheads="1"/>
          </p:cNvSpPr>
          <p:nvPr/>
        </p:nvSpPr>
        <p:spPr bwMode="auto">
          <a:xfrm>
            <a:off x="6697663" y="3006725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Oval 32"/>
          <p:cNvSpPr>
            <a:spLocks noChangeArrowheads="1"/>
          </p:cNvSpPr>
          <p:nvPr/>
        </p:nvSpPr>
        <p:spPr bwMode="auto">
          <a:xfrm>
            <a:off x="6804025" y="311308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Oval 33"/>
          <p:cNvSpPr>
            <a:spLocks noChangeArrowheads="1"/>
          </p:cNvSpPr>
          <p:nvPr/>
        </p:nvSpPr>
        <p:spPr bwMode="auto">
          <a:xfrm>
            <a:off x="7202488" y="3279775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Oval 34"/>
          <p:cNvSpPr>
            <a:spLocks noChangeArrowheads="1"/>
          </p:cNvSpPr>
          <p:nvPr/>
        </p:nvSpPr>
        <p:spPr bwMode="auto">
          <a:xfrm>
            <a:off x="7345363" y="31130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Oval 35"/>
          <p:cNvSpPr>
            <a:spLocks noChangeArrowheads="1"/>
          </p:cNvSpPr>
          <p:nvPr/>
        </p:nvSpPr>
        <p:spPr bwMode="auto">
          <a:xfrm>
            <a:off x="7561263" y="2968625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6" name="Oval 36"/>
          <p:cNvSpPr>
            <a:spLocks noChangeArrowheads="1"/>
          </p:cNvSpPr>
          <p:nvPr/>
        </p:nvSpPr>
        <p:spPr bwMode="auto">
          <a:xfrm>
            <a:off x="7956550" y="30067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Oval 37"/>
          <p:cNvSpPr>
            <a:spLocks noChangeArrowheads="1"/>
          </p:cNvSpPr>
          <p:nvPr/>
        </p:nvSpPr>
        <p:spPr bwMode="auto">
          <a:xfrm>
            <a:off x="8172450" y="293528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Oval 38"/>
          <p:cNvSpPr>
            <a:spLocks noChangeArrowheads="1"/>
          </p:cNvSpPr>
          <p:nvPr/>
        </p:nvSpPr>
        <p:spPr bwMode="auto">
          <a:xfrm>
            <a:off x="8316913" y="3222625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Oval 39"/>
          <p:cNvSpPr>
            <a:spLocks noChangeArrowheads="1"/>
          </p:cNvSpPr>
          <p:nvPr/>
        </p:nvSpPr>
        <p:spPr bwMode="auto">
          <a:xfrm>
            <a:off x="8642350" y="315118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Oval 40"/>
          <p:cNvSpPr>
            <a:spLocks noChangeArrowheads="1"/>
          </p:cNvSpPr>
          <p:nvPr/>
        </p:nvSpPr>
        <p:spPr bwMode="auto">
          <a:xfrm>
            <a:off x="8858250" y="30067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Oval 41"/>
          <p:cNvSpPr>
            <a:spLocks noChangeArrowheads="1"/>
          </p:cNvSpPr>
          <p:nvPr/>
        </p:nvSpPr>
        <p:spPr bwMode="auto">
          <a:xfrm>
            <a:off x="34925" y="30067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Oval 42"/>
          <p:cNvSpPr>
            <a:spLocks noChangeArrowheads="1"/>
          </p:cNvSpPr>
          <p:nvPr/>
        </p:nvSpPr>
        <p:spPr bwMode="auto">
          <a:xfrm>
            <a:off x="250825" y="3251200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Oval 43"/>
          <p:cNvSpPr>
            <a:spLocks noChangeArrowheads="1"/>
          </p:cNvSpPr>
          <p:nvPr/>
        </p:nvSpPr>
        <p:spPr bwMode="auto">
          <a:xfrm>
            <a:off x="504825" y="3079750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Oval 44"/>
          <p:cNvSpPr>
            <a:spLocks noChangeArrowheads="1"/>
          </p:cNvSpPr>
          <p:nvPr/>
        </p:nvSpPr>
        <p:spPr bwMode="auto">
          <a:xfrm>
            <a:off x="720725" y="315118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936625" y="3006725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74" name="Freeform 46"/>
          <p:cNvSpPr>
            <a:spLocks/>
          </p:cNvSpPr>
          <p:nvPr/>
        </p:nvSpPr>
        <p:spPr bwMode="auto">
          <a:xfrm flipV="1">
            <a:off x="42863" y="3357563"/>
            <a:ext cx="9074150" cy="1419225"/>
          </a:xfrm>
          <a:custGeom>
            <a:avLst/>
            <a:gdLst>
              <a:gd name="T0" fmla="*/ 0 w 5716"/>
              <a:gd name="T1" fmla="*/ 2147483647 h 1374"/>
              <a:gd name="T2" fmla="*/ 2147483647 w 5716"/>
              <a:gd name="T3" fmla="*/ 2147483647 h 1374"/>
              <a:gd name="T4" fmla="*/ 2147483647 w 5716"/>
              <a:gd name="T5" fmla="*/ 2147483647 h 1374"/>
              <a:gd name="T6" fmla="*/ 2147483647 w 5716"/>
              <a:gd name="T7" fmla="*/ 2147483647 h 1374"/>
              <a:gd name="T8" fmla="*/ 2147483647 w 5716"/>
              <a:gd name="T9" fmla="*/ 2147483647 h 1374"/>
              <a:gd name="T10" fmla="*/ 2147483647 w 5716"/>
              <a:gd name="T11" fmla="*/ 2147483647 h 1374"/>
              <a:gd name="T12" fmla="*/ 2147483647 w 5716"/>
              <a:gd name="T13" fmla="*/ 2147483647 h 1374"/>
              <a:gd name="T14" fmla="*/ 2147483647 w 5716"/>
              <a:gd name="T15" fmla="*/ 2147483647 h 1374"/>
              <a:gd name="T16" fmla="*/ 2147483647 w 5716"/>
              <a:gd name="T17" fmla="*/ 2147483647 h 13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16"/>
              <a:gd name="T28" fmla="*/ 0 h 1374"/>
              <a:gd name="T29" fmla="*/ 5716 w 5716"/>
              <a:gd name="T30" fmla="*/ 1374 h 13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16" h="1374">
                <a:moveTo>
                  <a:pt x="0" y="1344"/>
                </a:moveTo>
                <a:cubicBezTo>
                  <a:pt x="794" y="1359"/>
                  <a:pt x="1588" y="1374"/>
                  <a:pt x="2042" y="1344"/>
                </a:cubicBezTo>
                <a:cubicBezTo>
                  <a:pt x="2496" y="1314"/>
                  <a:pt x="2571" y="1261"/>
                  <a:pt x="2722" y="1163"/>
                </a:cubicBezTo>
                <a:cubicBezTo>
                  <a:pt x="2873" y="1065"/>
                  <a:pt x="2874" y="924"/>
                  <a:pt x="2949" y="754"/>
                </a:cubicBezTo>
                <a:cubicBezTo>
                  <a:pt x="3024" y="584"/>
                  <a:pt x="3135" y="245"/>
                  <a:pt x="3175" y="146"/>
                </a:cubicBezTo>
                <a:cubicBezTo>
                  <a:pt x="3215" y="47"/>
                  <a:pt x="3204" y="0"/>
                  <a:pt x="3187" y="158"/>
                </a:cubicBezTo>
                <a:cubicBezTo>
                  <a:pt x="3170" y="316"/>
                  <a:pt x="2969" y="902"/>
                  <a:pt x="3074" y="1094"/>
                </a:cubicBezTo>
                <a:cubicBezTo>
                  <a:pt x="3179" y="1286"/>
                  <a:pt x="3378" y="1268"/>
                  <a:pt x="3818" y="1310"/>
                </a:cubicBezTo>
                <a:cubicBezTo>
                  <a:pt x="4258" y="1352"/>
                  <a:pt x="5321" y="1337"/>
                  <a:pt x="5716" y="1344"/>
                </a:cubicBezTo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563938" y="2828925"/>
            <a:ext cx="2563812" cy="1282700"/>
            <a:chOff x="2245" y="1782"/>
            <a:chExt cx="1615" cy="808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2245" y="1782"/>
              <a:ext cx="1549" cy="808"/>
              <a:chOff x="2245" y="1782"/>
              <a:chExt cx="1549" cy="808"/>
            </a:xfrm>
          </p:grpSpPr>
          <p:sp>
            <p:nvSpPr>
              <p:cNvPr id="35899" name="Oval 49"/>
              <p:cNvSpPr>
                <a:spLocks noChangeArrowheads="1"/>
              </p:cNvSpPr>
              <p:nvPr/>
            </p:nvSpPr>
            <p:spPr bwMode="auto">
              <a:xfrm>
                <a:off x="3061" y="2024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0" name="Oval 50"/>
              <p:cNvSpPr>
                <a:spLocks noChangeArrowheads="1"/>
              </p:cNvSpPr>
              <p:nvPr/>
            </p:nvSpPr>
            <p:spPr bwMode="auto">
              <a:xfrm>
                <a:off x="2245" y="1979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1" name="Oval 51"/>
              <p:cNvSpPr>
                <a:spLocks noChangeArrowheads="1"/>
              </p:cNvSpPr>
              <p:nvPr/>
            </p:nvSpPr>
            <p:spPr bwMode="auto">
              <a:xfrm>
                <a:off x="2387" y="2045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2" name="Oval 52"/>
              <p:cNvSpPr>
                <a:spLocks noChangeArrowheads="1"/>
              </p:cNvSpPr>
              <p:nvPr/>
            </p:nvSpPr>
            <p:spPr bwMode="auto">
              <a:xfrm>
                <a:off x="2562" y="1933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3" name="Oval 53"/>
              <p:cNvSpPr>
                <a:spLocks noChangeArrowheads="1"/>
              </p:cNvSpPr>
              <p:nvPr/>
            </p:nvSpPr>
            <p:spPr bwMode="auto">
              <a:xfrm>
                <a:off x="3186" y="1945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4" name="Oval 54"/>
              <p:cNvSpPr>
                <a:spLocks noChangeArrowheads="1"/>
              </p:cNvSpPr>
              <p:nvPr/>
            </p:nvSpPr>
            <p:spPr bwMode="auto">
              <a:xfrm>
                <a:off x="3334" y="1997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5" name="Oval 55"/>
              <p:cNvSpPr>
                <a:spLocks noChangeArrowheads="1"/>
              </p:cNvSpPr>
              <p:nvPr/>
            </p:nvSpPr>
            <p:spPr bwMode="auto">
              <a:xfrm>
                <a:off x="3469" y="2033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6" name="Oval 56"/>
              <p:cNvSpPr>
                <a:spLocks noChangeArrowheads="1"/>
              </p:cNvSpPr>
              <p:nvPr/>
            </p:nvSpPr>
            <p:spPr bwMode="auto">
              <a:xfrm>
                <a:off x="3597" y="1939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7" name="Oval 57"/>
              <p:cNvSpPr>
                <a:spLocks noChangeArrowheads="1"/>
              </p:cNvSpPr>
              <p:nvPr/>
            </p:nvSpPr>
            <p:spPr bwMode="auto">
              <a:xfrm>
                <a:off x="3727" y="1782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8" name="Oval 58"/>
              <p:cNvSpPr>
                <a:spLocks noChangeArrowheads="1"/>
              </p:cNvSpPr>
              <p:nvPr/>
            </p:nvSpPr>
            <p:spPr bwMode="auto">
              <a:xfrm>
                <a:off x="2989" y="2523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9" name="Oval 59"/>
              <p:cNvSpPr>
                <a:spLocks noChangeArrowheads="1"/>
              </p:cNvSpPr>
              <p:nvPr/>
            </p:nvSpPr>
            <p:spPr bwMode="auto">
              <a:xfrm>
                <a:off x="3016" y="2432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98" name="Oval 60"/>
            <p:cNvSpPr>
              <a:spLocks noChangeArrowheads="1"/>
            </p:cNvSpPr>
            <p:nvPr/>
          </p:nvSpPr>
          <p:spPr bwMode="auto">
            <a:xfrm>
              <a:off x="3793" y="2051"/>
              <a:ext cx="67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89" name="Rectangle 61"/>
          <p:cNvSpPr>
            <a:spLocks noChangeArrowheads="1"/>
          </p:cNvSpPr>
          <p:nvPr/>
        </p:nvSpPr>
        <p:spPr bwMode="auto">
          <a:xfrm>
            <a:off x="0" y="3429000"/>
            <a:ext cx="8820150" cy="2232025"/>
          </a:xfrm>
          <a:prstGeom prst="rect">
            <a:avLst/>
          </a:prstGeom>
          <a:solidFill>
            <a:srgbClr val="3276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 flipH="1">
            <a:off x="3059113" y="0"/>
            <a:ext cx="2736850" cy="6194425"/>
            <a:chOff x="2417" y="-244"/>
            <a:chExt cx="1098" cy="4146"/>
          </a:xfrm>
        </p:grpSpPr>
        <p:sp>
          <p:nvSpPr>
            <p:cNvPr id="35895" name="Line 63"/>
            <p:cNvSpPr>
              <a:spLocks noChangeShapeType="1"/>
            </p:cNvSpPr>
            <p:nvPr/>
          </p:nvSpPr>
          <p:spPr bwMode="auto">
            <a:xfrm flipH="1">
              <a:off x="2417" y="-208"/>
              <a:ext cx="1089" cy="411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Line 64"/>
            <p:cNvSpPr>
              <a:spLocks noChangeShapeType="1"/>
            </p:cNvSpPr>
            <p:nvPr/>
          </p:nvSpPr>
          <p:spPr bwMode="auto">
            <a:xfrm flipH="1">
              <a:off x="2426" y="-244"/>
              <a:ext cx="1089" cy="4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90" name="Line 65"/>
          <p:cNvSpPr>
            <a:spLocks noChangeShapeType="1"/>
          </p:cNvSpPr>
          <p:nvPr/>
        </p:nvSpPr>
        <p:spPr bwMode="auto">
          <a:xfrm flipH="1" flipV="1">
            <a:off x="2268538" y="2133600"/>
            <a:ext cx="714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91" name="Line 66"/>
          <p:cNvSpPr>
            <a:spLocks noChangeShapeType="1"/>
          </p:cNvSpPr>
          <p:nvPr/>
        </p:nvSpPr>
        <p:spPr bwMode="auto">
          <a:xfrm flipV="1">
            <a:off x="6084888" y="2420938"/>
            <a:ext cx="1428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92" name="Line 67"/>
          <p:cNvSpPr>
            <a:spLocks noChangeShapeType="1"/>
          </p:cNvSpPr>
          <p:nvPr/>
        </p:nvSpPr>
        <p:spPr bwMode="auto">
          <a:xfrm flipH="1" flipV="1">
            <a:off x="8101013" y="2492375"/>
            <a:ext cx="714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93" name="Line 68"/>
          <p:cNvSpPr>
            <a:spLocks noChangeShapeType="1"/>
          </p:cNvSpPr>
          <p:nvPr/>
        </p:nvSpPr>
        <p:spPr bwMode="auto">
          <a:xfrm flipH="1" flipV="1">
            <a:off x="468313" y="2636838"/>
            <a:ext cx="714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94" name="Text Box 6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532813" y="6165850"/>
            <a:ext cx="46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❖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3" grpId="0" animBg="1"/>
      <p:bldP spid="355374" grpId="0" animBg="1"/>
      <p:bldP spid="3553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95536" y="0"/>
            <a:ext cx="5356225" cy="6858000"/>
            <a:chOff x="1152" y="0"/>
            <a:chExt cx="3374" cy="4320"/>
          </a:xfrm>
        </p:grpSpPr>
        <p:pic>
          <p:nvPicPr>
            <p:cNvPr id="4" name="Picture 2" descr="stringshe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37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426" y="3646"/>
              <a:ext cx="192" cy="192"/>
              <a:chOff x="432" y="3168"/>
              <a:chExt cx="144" cy="192"/>
            </a:xfrm>
          </p:grpSpPr>
          <p:sp>
            <p:nvSpPr>
              <p:cNvPr id="21" name="Line 5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flipV="1"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565" y="3203"/>
              <a:ext cx="192" cy="192"/>
              <a:chOff x="432" y="3168"/>
              <a:chExt cx="144" cy="192"/>
            </a:xfrm>
          </p:grpSpPr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 flipV="1"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3871" y="3113"/>
              <a:ext cx="192" cy="192"/>
              <a:chOff x="432" y="3168"/>
              <a:chExt cx="144" cy="192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3721" y="384"/>
              <a:ext cx="192" cy="192"/>
              <a:chOff x="432" y="3168"/>
              <a:chExt cx="144" cy="192"/>
            </a:xfrm>
          </p:grpSpPr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V="1"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695" y="144"/>
              <a:ext cx="192" cy="192"/>
              <a:chOff x="432" y="3168"/>
              <a:chExt cx="144" cy="192"/>
            </a:xfrm>
          </p:grpSpPr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V="1"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920" y="816"/>
              <a:ext cx="192" cy="192"/>
              <a:chOff x="432" y="3168"/>
              <a:chExt cx="144" cy="192"/>
            </a:xfrm>
          </p:grpSpPr>
          <p:sp>
            <p:nvSpPr>
              <p:cNvPr id="11" name="Line 20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1"/>
              <p:cNvSpPr>
                <a:spLocks noChangeShapeType="1"/>
              </p:cNvSpPr>
              <p:nvPr/>
            </p:nvSpPr>
            <p:spPr bwMode="auto">
              <a:xfrm flipV="1">
                <a:off x="432" y="3168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6084168" y="548680"/>
            <a:ext cx="2808312" cy="1938992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  horizon  was  a  perfect  sphere,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until  the  in-  and  out  going  particles  distorted  it  by  their  gravitational  fields.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2924944"/>
            <a:ext cx="2808312" cy="1938992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These  calculations  turn  out  to  be  almost  identical  to  the  </a:t>
            </a:r>
            <a:r>
              <a:rPr lang="en-US" sz="2000" dirty="0" err="1" smtClean="0">
                <a:solidFill>
                  <a:schemeClr val="tx1"/>
                </a:solidFill>
              </a:rPr>
              <a:t>caculations</a:t>
            </a:r>
            <a:r>
              <a:rPr lang="en-US" sz="2000" dirty="0" smtClean="0">
                <a:solidFill>
                  <a:schemeClr val="tx1"/>
                </a:solidFill>
              </a:rPr>
              <a:t>  for  the  motion  of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closed  strings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4168" y="5301208"/>
            <a:ext cx="2808312" cy="1015663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Are  black  holes  described  by  string  theory?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7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stringhor1 (Converted)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924" y="213320"/>
            <a:ext cx="7556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7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579" y="332656"/>
            <a:ext cx="8280920" cy="707886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But  the  main  problem  with  black  holes  is  the  question  how  to  handle  the  quantum  states  they  should  form:  the  </a:t>
            </a:r>
            <a:r>
              <a:rPr lang="en-US" sz="2000" i="1" dirty="0" smtClean="0">
                <a:solidFill>
                  <a:schemeClr val="tx1"/>
                </a:solidFill>
              </a:rPr>
              <a:t>microstates.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579" y="1185234"/>
            <a:ext cx="8280920" cy="707886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How  is  the  information  describing  these  microstates  encoded  on  the  horizon?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579" y="2037812"/>
            <a:ext cx="8280920" cy="707886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How  do  the  in going  particles  transform  their  data  onto  the  Hawking  particles  going  out?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579" y="2890390"/>
            <a:ext cx="8280920" cy="461665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black  hole  information  problem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579" y="3496747"/>
            <a:ext cx="8280920" cy="1015663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Conventional  string  theories  describe  the  formation  of  higher  dimensional  “membranes”.  Stacks  of  these  membranes  take  the  shape  of  black  holes.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579" y="4657102"/>
            <a:ext cx="8280920" cy="1015663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hese  black  holes  are  usually  quite  different  from 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Schwarzschild’s  solution.  They  have  maximal  charges  or 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angular  momenta.  That  makes  their  horizons  look  quite  different.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579" y="5817458"/>
            <a:ext cx="8280920" cy="707886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They  do  get  their  microstates  as  expected.  But  do  we  then  also  understand  Schwarzschild’s  black  hole?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1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bh_hoizon_flu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02" y="503968"/>
            <a:ext cx="6284242" cy="628424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sp>
        <p:nvSpPr>
          <p:cNvPr id="4" name="Rectangle 3"/>
          <p:cNvSpPr/>
          <p:nvPr/>
        </p:nvSpPr>
        <p:spPr bwMode="auto">
          <a:xfrm>
            <a:off x="1331640" y="431960"/>
            <a:ext cx="6336704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Unicode MS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11760" y="3024248"/>
            <a:ext cx="3960440" cy="2220054"/>
            <a:chOff x="1907704" y="3212976"/>
            <a:chExt cx="3960440" cy="2220054"/>
          </a:xfrm>
        </p:grpSpPr>
        <p:grpSp>
          <p:nvGrpSpPr>
            <p:cNvPr id="25" name="Group 24"/>
            <p:cNvGrpSpPr/>
            <p:nvPr/>
          </p:nvGrpSpPr>
          <p:grpSpPr>
            <a:xfrm>
              <a:off x="3196270" y="3933056"/>
              <a:ext cx="1591754" cy="957728"/>
              <a:chOff x="3117912" y="4024114"/>
              <a:chExt cx="1591754" cy="957728"/>
            </a:xfrm>
          </p:grpSpPr>
          <p:grpSp>
            <p:nvGrpSpPr>
              <p:cNvPr id="7" name="Group 66"/>
              <p:cNvGrpSpPr>
                <a:grpSpLocks/>
              </p:cNvGrpSpPr>
              <p:nvPr/>
            </p:nvGrpSpPr>
            <p:grpSpPr bwMode="auto">
              <a:xfrm rot="18916009">
                <a:off x="3117912" y="4765818"/>
                <a:ext cx="1540024" cy="216024"/>
                <a:chOff x="390" y="-13"/>
                <a:chExt cx="3453" cy="984"/>
              </a:xfrm>
            </p:grpSpPr>
            <p:sp>
              <p:nvSpPr>
                <p:cNvPr id="8" name="Freeform 39"/>
                <p:cNvSpPr>
                  <a:spLocks/>
                </p:cNvSpPr>
                <p:nvPr/>
              </p:nvSpPr>
              <p:spPr bwMode="auto">
                <a:xfrm>
                  <a:off x="390" y="-13"/>
                  <a:ext cx="2010" cy="923"/>
                </a:xfrm>
                <a:custGeom>
                  <a:avLst/>
                  <a:gdLst>
                    <a:gd name="T0" fmla="*/ 0 w 2010"/>
                    <a:gd name="T1" fmla="*/ 490 h 923"/>
                    <a:gd name="T2" fmla="*/ 197 w 2010"/>
                    <a:gd name="T3" fmla="*/ 71 h 923"/>
                    <a:gd name="T4" fmla="*/ 423 w 2010"/>
                    <a:gd name="T5" fmla="*/ 919 h 923"/>
                    <a:gd name="T6" fmla="*/ 705 w 2010"/>
                    <a:gd name="T7" fmla="*/ 67 h 923"/>
                    <a:gd name="T8" fmla="*/ 993 w 2010"/>
                    <a:gd name="T9" fmla="*/ 919 h 923"/>
                    <a:gd name="T10" fmla="*/ 1284 w 2010"/>
                    <a:gd name="T11" fmla="*/ 64 h 923"/>
                    <a:gd name="T12" fmla="*/ 1581 w 2010"/>
                    <a:gd name="T13" fmla="*/ 922 h 923"/>
                    <a:gd name="T14" fmla="*/ 1836 w 2010"/>
                    <a:gd name="T15" fmla="*/ 73 h 923"/>
                    <a:gd name="T16" fmla="*/ 2010 w 2010"/>
                    <a:gd name="T17" fmla="*/ 487 h 9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10"/>
                    <a:gd name="T28" fmla="*/ 0 h 923"/>
                    <a:gd name="T29" fmla="*/ 2010 w 2010"/>
                    <a:gd name="T30" fmla="*/ 923 h 9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10" h="923">
                      <a:moveTo>
                        <a:pt x="0" y="490"/>
                      </a:moveTo>
                      <a:cubicBezTo>
                        <a:pt x="32" y="420"/>
                        <a:pt x="127" y="0"/>
                        <a:pt x="197" y="71"/>
                      </a:cubicBezTo>
                      <a:cubicBezTo>
                        <a:pt x="267" y="142"/>
                        <a:pt x="338" y="920"/>
                        <a:pt x="423" y="919"/>
                      </a:cubicBezTo>
                      <a:cubicBezTo>
                        <a:pt x="508" y="918"/>
                        <a:pt x="610" y="67"/>
                        <a:pt x="705" y="67"/>
                      </a:cubicBezTo>
                      <a:cubicBezTo>
                        <a:pt x="800" y="67"/>
                        <a:pt x="897" y="919"/>
                        <a:pt x="993" y="919"/>
                      </a:cubicBezTo>
                      <a:cubicBezTo>
                        <a:pt x="1089" y="919"/>
                        <a:pt x="1186" y="63"/>
                        <a:pt x="1284" y="64"/>
                      </a:cubicBezTo>
                      <a:cubicBezTo>
                        <a:pt x="1382" y="65"/>
                        <a:pt x="1489" y="921"/>
                        <a:pt x="1581" y="922"/>
                      </a:cubicBezTo>
                      <a:cubicBezTo>
                        <a:pt x="1673" y="923"/>
                        <a:pt x="1765" y="145"/>
                        <a:pt x="1836" y="73"/>
                      </a:cubicBezTo>
                      <a:cubicBezTo>
                        <a:pt x="1907" y="1"/>
                        <a:pt x="1974" y="401"/>
                        <a:pt x="2010" y="487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auto">
                <a:xfrm>
                  <a:off x="2406" y="46"/>
                  <a:ext cx="1437" cy="925"/>
                </a:xfrm>
                <a:custGeom>
                  <a:avLst/>
                  <a:gdLst>
                    <a:gd name="T0" fmla="*/ 0 w 1437"/>
                    <a:gd name="T1" fmla="*/ 434 h 925"/>
                    <a:gd name="T2" fmla="*/ 174 w 1437"/>
                    <a:gd name="T3" fmla="*/ 854 h 925"/>
                    <a:gd name="T4" fmla="*/ 417 w 1437"/>
                    <a:gd name="T5" fmla="*/ 8 h 925"/>
                    <a:gd name="T6" fmla="*/ 720 w 1437"/>
                    <a:gd name="T7" fmla="*/ 857 h 925"/>
                    <a:gd name="T8" fmla="*/ 996 w 1437"/>
                    <a:gd name="T9" fmla="*/ 2 h 925"/>
                    <a:gd name="T10" fmla="*/ 1272 w 1437"/>
                    <a:gd name="T11" fmla="*/ 848 h 925"/>
                    <a:gd name="T12" fmla="*/ 1437 w 1437"/>
                    <a:gd name="T13" fmla="*/ 431 h 9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37"/>
                    <a:gd name="T22" fmla="*/ 0 h 925"/>
                    <a:gd name="T23" fmla="*/ 1437 w 1437"/>
                    <a:gd name="T24" fmla="*/ 925 h 9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37" h="925">
                      <a:moveTo>
                        <a:pt x="0" y="434"/>
                      </a:moveTo>
                      <a:cubicBezTo>
                        <a:pt x="29" y="504"/>
                        <a:pt x="104" y="925"/>
                        <a:pt x="174" y="854"/>
                      </a:cubicBezTo>
                      <a:cubicBezTo>
                        <a:pt x="244" y="783"/>
                        <a:pt x="326" y="8"/>
                        <a:pt x="417" y="8"/>
                      </a:cubicBezTo>
                      <a:cubicBezTo>
                        <a:pt x="508" y="8"/>
                        <a:pt x="624" y="858"/>
                        <a:pt x="720" y="857"/>
                      </a:cubicBezTo>
                      <a:cubicBezTo>
                        <a:pt x="816" y="856"/>
                        <a:pt x="904" y="4"/>
                        <a:pt x="996" y="2"/>
                      </a:cubicBezTo>
                      <a:cubicBezTo>
                        <a:pt x="1088" y="0"/>
                        <a:pt x="1198" y="776"/>
                        <a:pt x="1272" y="848"/>
                      </a:cubicBezTo>
                      <a:cubicBezTo>
                        <a:pt x="1346" y="920"/>
                        <a:pt x="1403" y="518"/>
                        <a:pt x="1437" y="431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4421634" y="4024114"/>
                <a:ext cx="288032" cy="30099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1907704" y="3212976"/>
              <a:ext cx="1441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95936" y="4725144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Hawking  radiation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11960" y="1988840"/>
            <a:ext cx="3960440" cy="1512168"/>
            <a:chOff x="4427984" y="1412776"/>
            <a:chExt cx="3960440" cy="1512168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1412776"/>
              <a:ext cx="1441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28518" y="1700808"/>
              <a:ext cx="1591754" cy="957728"/>
              <a:chOff x="3117912" y="4024114"/>
              <a:chExt cx="1591754" cy="957728"/>
            </a:xfrm>
          </p:grpSpPr>
          <p:grpSp>
            <p:nvGrpSpPr>
              <p:cNvPr id="27" name="Group 66"/>
              <p:cNvGrpSpPr>
                <a:grpSpLocks/>
              </p:cNvGrpSpPr>
              <p:nvPr/>
            </p:nvGrpSpPr>
            <p:grpSpPr bwMode="auto">
              <a:xfrm rot="18916009">
                <a:off x="3117912" y="4765818"/>
                <a:ext cx="1540024" cy="216024"/>
                <a:chOff x="390" y="-13"/>
                <a:chExt cx="3453" cy="984"/>
              </a:xfrm>
            </p:grpSpPr>
            <p:sp>
              <p:nvSpPr>
                <p:cNvPr id="29" name="Freeform 39"/>
                <p:cNvSpPr>
                  <a:spLocks/>
                </p:cNvSpPr>
                <p:nvPr/>
              </p:nvSpPr>
              <p:spPr bwMode="auto">
                <a:xfrm>
                  <a:off x="390" y="-13"/>
                  <a:ext cx="2010" cy="923"/>
                </a:xfrm>
                <a:custGeom>
                  <a:avLst/>
                  <a:gdLst>
                    <a:gd name="T0" fmla="*/ 0 w 2010"/>
                    <a:gd name="T1" fmla="*/ 490 h 923"/>
                    <a:gd name="T2" fmla="*/ 197 w 2010"/>
                    <a:gd name="T3" fmla="*/ 71 h 923"/>
                    <a:gd name="T4" fmla="*/ 423 w 2010"/>
                    <a:gd name="T5" fmla="*/ 919 h 923"/>
                    <a:gd name="T6" fmla="*/ 705 w 2010"/>
                    <a:gd name="T7" fmla="*/ 67 h 923"/>
                    <a:gd name="T8" fmla="*/ 993 w 2010"/>
                    <a:gd name="T9" fmla="*/ 919 h 923"/>
                    <a:gd name="T10" fmla="*/ 1284 w 2010"/>
                    <a:gd name="T11" fmla="*/ 64 h 923"/>
                    <a:gd name="T12" fmla="*/ 1581 w 2010"/>
                    <a:gd name="T13" fmla="*/ 922 h 923"/>
                    <a:gd name="T14" fmla="*/ 1836 w 2010"/>
                    <a:gd name="T15" fmla="*/ 73 h 923"/>
                    <a:gd name="T16" fmla="*/ 2010 w 2010"/>
                    <a:gd name="T17" fmla="*/ 487 h 9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10"/>
                    <a:gd name="T28" fmla="*/ 0 h 923"/>
                    <a:gd name="T29" fmla="*/ 2010 w 2010"/>
                    <a:gd name="T30" fmla="*/ 923 h 9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10" h="923">
                      <a:moveTo>
                        <a:pt x="0" y="490"/>
                      </a:moveTo>
                      <a:cubicBezTo>
                        <a:pt x="32" y="420"/>
                        <a:pt x="127" y="0"/>
                        <a:pt x="197" y="71"/>
                      </a:cubicBezTo>
                      <a:cubicBezTo>
                        <a:pt x="267" y="142"/>
                        <a:pt x="338" y="920"/>
                        <a:pt x="423" y="919"/>
                      </a:cubicBezTo>
                      <a:cubicBezTo>
                        <a:pt x="508" y="918"/>
                        <a:pt x="610" y="67"/>
                        <a:pt x="705" y="67"/>
                      </a:cubicBezTo>
                      <a:cubicBezTo>
                        <a:pt x="800" y="67"/>
                        <a:pt x="897" y="919"/>
                        <a:pt x="993" y="919"/>
                      </a:cubicBezTo>
                      <a:cubicBezTo>
                        <a:pt x="1089" y="919"/>
                        <a:pt x="1186" y="63"/>
                        <a:pt x="1284" y="64"/>
                      </a:cubicBezTo>
                      <a:cubicBezTo>
                        <a:pt x="1382" y="65"/>
                        <a:pt x="1489" y="921"/>
                        <a:pt x="1581" y="922"/>
                      </a:cubicBezTo>
                      <a:cubicBezTo>
                        <a:pt x="1673" y="923"/>
                        <a:pt x="1765" y="145"/>
                        <a:pt x="1836" y="73"/>
                      </a:cubicBezTo>
                      <a:cubicBezTo>
                        <a:pt x="1907" y="1"/>
                        <a:pt x="1974" y="401"/>
                        <a:pt x="2010" y="487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Freeform 41"/>
                <p:cNvSpPr>
                  <a:spLocks/>
                </p:cNvSpPr>
                <p:nvPr/>
              </p:nvSpPr>
              <p:spPr bwMode="auto">
                <a:xfrm>
                  <a:off x="2406" y="46"/>
                  <a:ext cx="1437" cy="925"/>
                </a:xfrm>
                <a:custGeom>
                  <a:avLst/>
                  <a:gdLst>
                    <a:gd name="T0" fmla="*/ 0 w 1437"/>
                    <a:gd name="T1" fmla="*/ 434 h 925"/>
                    <a:gd name="T2" fmla="*/ 174 w 1437"/>
                    <a:gd name="T3" fmla="*/ 854 h 925"/>
                    <a:gd name="T4" fmla="*/ 417 w 1437"/>
                    <a:gd name="T5" fmla="*/ 8 h 925"/>
                    <a:gd name="T6" fmla="*/ 720 w 1437"/>
                    <a:gd name="T7" fmla="*/ 857 h 925"/>
                    <a:gd name="T8" fmla="*/ 996 w 1437"/>
                    <a:gd name="T9" fmla="*/ 2 h 925"/>
                    <a:gd name="T10" fmla="*/ 1272 w 1437"/>
                    <a:gd name="T11" fmla="*/ 848 h 925"/>
                    <a:gd name="T12" fmla="*/ 1437 w 1437"/>
                    <a:gd name="T13" fmla="*/ 431 h 9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37"/>
                    <a:gd name="T22" fmla="*/ 0 h 925"/>
                    <a:gd name="T23" fmla="*/ 1437 w 1437"/>
                    <a:gd name="T24" fmla="*/ 925 h 9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37" h="925">
                      <a:moveTo>
                        <a:pt x="0" y="434"/>
                      </a:moveTo>
                      <a:cubicBezTo>
                        <a:pt x="29" y="504"/>
                        <a:pt x="104" y="925"/>
                        <a:pt x="174" y="854"/>
                      </a:cubicBezTo>
                      <a:cubicBezTo>
                        <a:pt x="244" y="783"/>
                        <a:pt x="326" y="8"/>
                        <a:pt x="417" y="8"/>
                      </a:cubicBezTo>
                      <a:cubicBezTo>
                        <a:pt x="508" y="8"/>
                        <a:pt x="624" y="858"/>
                        <a:pt x="720" y="857"/>
                      </a:cubicBezTo>
                      <a:cubicBezTo>
                        <a:pt x="816" y="856"/>
                        <a:pt x="904" y="4"/>
                        <a:pt x="996" y="2"/>
                      </a:cubicBezTo>
                      <a:cubicBezTo>
                        <a:pt x="1088" y="0"/>
                        <a:pt x="1198" y="776"/>
                        <a:pt x="1272" y="848"/>
                      </a:cubicBezTo>
                      <a:cubicBezTo>
                        <a:pt x="1346" y="920"/>
                        <a:pt x="1403" y="518"/>
                        <a:pt x="1437" y="431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4421634" y="4024114"/>
                <a:ext cx="288032" cy="30099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6516216" y="2217058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Hawking  radiation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84168" y="4248384"/>
            <a:ext cx="1172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matter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going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-27384"/>
            <a:ext cx="8352928" cy="1754327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Hawking  radiation  comes  from  vacuum  fluctuations.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And  these  fluctuations  are  correlated!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 gravitational  field  of  the  in going  particles  drags  the  Hawking  particles  along !  </a:t>
            </a:r>
          </a:p>
          <a:p>
            <a:r>
              <a:rPr lang="en-US" sz="2000" dirty="0" smtClean="0"/>
              <a:t>				And  this  can  be  calculated. </a:t>
            </a:r>
            <a:r>
              <a:rPr lang="en-US" dirty="0" smtClean="0"/>
              <a:t>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5817458"/>
            <a:ext cx="8352928" cy="707886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 the  radiation  going  in  does  have  an  effect  on  the  particles  coming  out.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059832" y="1512080"/>
            <a:ext cx="4176464" cy="4176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5184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436E-6 -1.38793E-8 L -0.03159 -0.0421 " pathEditMode="relative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hthoek 13"/>
          <p:cNvSpPr>
            <a:spLocks noChangeArrowheads="1"/>
          </p:cNvSpPr>
          <p:nvPr/>
        </p:nvSpPr>
        <p:spPr bwMode="auto">
          <a:xfrm>
            <a:off x="0" y="-214313"/>
            <a:ext cx="9144000" cy="7072313"/>
          </a:xfrm>
          <a:prstGeom prst="rect">
            <a:avLst/>
          </a:prstGeom>
          <a:solidFill>
            <a:srgbClr val="202F7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79" name="Picture 2" descr="euclidtopo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711200"/>
            <a:ext cx="75565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899" name="Picture 3" descr="euclidtopo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0" y="714375"/>
            <a:ext cx="75565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00" name="AutoShape 4"/>
          <p:cNvSpPr>
            <a:spLocks noChangeArrowheads="1"/>
          </p:cNvSpPr>
          <p:nvPr/>
        </p:nvSpPr>
        <p:spPr bwMode="auto">
          <a:xfrm>
            <a:off x="304800" y="1066800"/>
            <a:ext cx="2438400" cy="609600"/>
          </a:xfrm>
          <a:prstGeom prst="wedgeRoundRectCallout">
            <a:avLst>
              <a:gd name="adj1" fmla="val 38412"/>
              <a:gd name="adj2" fmla="val 114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Universe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6477000" y="4572000"/>
            <a:ext cx="2438400" cy="609600"/>
          </a:xfrm>
          <a:prstGeom prst="wedgeRoundRectCallout">
            <a:avLst>
              <a:gd name="adj1" fmla="val -84116"/>
              <a:gd name="adj2" fmla="val 22398"/>
              <a:gd name="adj3" fmla="val 16667"/>
            </a:avLst>
          </a:prstGeom>
          <a:solidFill>
            <a:srgbClr val="CC66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Universe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II</a:t>
            </a:r>
          </a:p>
        </p:txBody>
      </p:sp>
      <p:sp>
        <p:nvSpPr>
          <p:cNvPr id="336909" name="Text Box 13"/>
          <p:cNvSpPr txBox="1">
            <a:spLocks noChangeArrowheads="1"/>
          </p:cNvSpPr>
          <p:nvPr/>
        </p:nvSpPr>
        <p:spPr bwMode="auto">
          <a:xfrm>
            <a:off x="6156176" y="692696"/>
            <a:ext cx="2443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  wormhole?</a:t>
            </a:r>
          </a:p>
        </p:txBody>
      </p:sp>
      <p:grpSp>
        <p:nvGrpSpPr>
          <p:cNvPr id="35" name="Groep 34"/>
          <p:cNvGrpSpPr/>
          <p:nvPr/>
        </p:nvGrpSpPr>
        <p:grpSpPr>
          <a:xfrm>
            <a:off x="4118957" y="2696040"/>
            <a:ext cx="1049096" cy="576065"/>
            <a:chOff x="4118957" y="2696040"/>
            <a:chExt cx="1049096" cy="576065"/>
          </a:xfrm>
        </p:grpSpPr>
        <p:grpSp>
          <p:nvGrpSpPr>
            <p:cNvPr id="34" name="Groep 33"/>
            <p:cNvGrpSpPr/>
            <p:nvPr/>
          </p:nvGrpSpPr>
          <p:grpSpPr>
            <a:xfrm>
              <a:off x="4118957" y="2696040"/>
              <a:ext cx="1049096" cy="576065"/>
              <a:chOff x="4118957" y="2696040"/>
              <a:chExt cx="1049096" cy="576065"/>
            </a:xfrm>
          </p:grpSpPr>
          <p:sp>
            <p:nvSpPr>
              <p:cNvPr id="15" name="Ovaal 14"/>
              <p:cNvSpPr/>
              <p:nvPr/>
            </p:nvSpPr>
            <p:spPr bwMode="auto">
              <a:xfrm>
                <a:off x="4118957" y="2696040"/>
                <a:ext cx="1049096" cy="5760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8000">
                    <a:srgbClr val="007E5F"/>
                  </a:gs>
                  <a:gs pos="14000">
                    <a:schemeClr val="tx2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 Unicode MS" pitchFamily="34" charset="-128"/>
                </a:endParaRPr>
              </a:p>
            </p:txBody>
          </p:sp>
          <p:cxnSp>
            <p:nvCxnSpPr>
              <p:cNvPr id="20" name="Rechte verbindingslijn 19"/>
              <p:cNvCxnSpPr/>
              <p:nvPr/>
            </p:nvCxnSpPr>
            <p:spPr bwMode="auto">
              <a:xfrm>
                <a:off x="4254827" y="2761876"/>
                <a:ext cx="382788" cy="21707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Rechte verbindingslijn 22"/>
              <p:cNvCxnSpPr/>
              <p:nvPr/>
            </p:nvCxnSpPr>
            <p:spPr bwMode="auto">
              <a:xfrm flipH="1">
                <a:off x="4644008" y="2707870"/>
                <a:ext cx="130794" cy="28908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Rechte verbindingslijn 24"/>
              <p:cNvCxnSpPr/>
              <p:nvPr/>
            </p:nvCxnSpPr>
            <p:spPr bwMode="auto">
              <a:xfrm flipH="1">
                <a:off x="4644008" y="2909605"/>
                <a:ext cx="504056" cy="8734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Rechte verbindingslijn 26"/>
              <p:cNvCxnSpPr>
                <a:stCxn id="15" idx="5"/>
              </p:cNvCxnSpPr>
              <p:nvPr/>
            </p:nvCxnSpPr>
            <p:spPr bwMode="auto">
              <a:xfrm flipH="1" flipV="1">
                <a:off x="4644008" y="2996952"/>
                <a:ext cx="370408" cy="19079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Rechte verbindingslijn 29"/>
              <p:cNvCxnSpPr/>
              <p:nvPr/>
            </p:nvCxnSpPr>
            <p:spPr bwMode="auto">
              <a:xfrm flipV="1">
                <a:off x="4466930" y="2996952"/>
                <a:ext cx="177078" cy="25803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Rechte verbindingslijn 31"/>
              <p:cNvCxnSpPr/>
              <p:nvPr/>
            </p:nvCxnSpPr>
            <p:spPr bwMode="auto">
              <a:xfrm flipV="1">
                <a:off x="4149478" y="2996952"/>
                <a:ext cx="494530" cy="7059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5-puntige ster 16"/>
            <p:cNvSpPr/>
            <p:nvPr/>
          </p:nvSpPr>
          <p:spPr bwMode="auto">
            <a:xfrm>
              <a:off x="4512465" y="2812929"/>
              <a:ext cx="274497" cy="289200"/>
            </a:xfrm>
            <a:prstGeom prst="star5">
              <a:avLst/>
            </a:prstGeom>
            <a:solidFill>
              <a:srgbClr val="FFFF00">
                <a:alpha val="9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336908" name="AutoShape 12"/>
          <p:cNvSpPr>
            <a:spLocks noChangeArrowheads="1"/>
          </p:cNvSpPr>
          <p:nvPr/>
        </p:nvSpPr>
        <p:spPr bwMode="auto">
          <a:xfrm>
            <a:off x="4644008" y="0"/>
            <a:ext cx="2438400" cy="609600"/>
          </a:xfrm>
          <a:prstGeom prst="wedgeRoundRectCallout">
            <a:avLst>
              <a:gd name="adj1" fmla="val -48326"/>
              <a:gd name="adj2" fmla="val 394567"/>
              <a:gd name="adj3" fmla="val 16667"/>
            </a:avLst>
          </a:prstGeom>
          <a:solidFill>
            <a:schemeClr val="folHlink">
              <a:alpha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Black  Hole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5580112" y="1772816"/>
            <a:ext cx="3312368" cy="1944216"/>
          </a:xfrm>
          <a:prstGeom prst="wedgeRoundRectCallout">
            <a:avLst>
              <a:gd name="adj1" fmla="val -75546"/>
              <a:gd name="adj2" fmla="val 13033"/>
              <a:gd name="adj3" fmla="val 16667"/>
            </a:avLst>
          </a:prstGeom>
          <a:solidFill>
            <a:srgbClr val="FFFF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 observer  thinks  time  continues,  moves  to  singularity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85087" y="5639695"/>
            <a:ext cx="5112160" cy="830263"/>
            <a:chOff x="1406" y="3610"/>
            <a:chExt cx="2773" cy="523"/>
          </a:xfrm>
        </p:grpSpPr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1434" y="3610"/>
              <a:ext cx="2745" cy="52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  <a:ln w="19050">
              <a:solidFill>
                <a:srgbClr val="FF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800000"/>
                  </a:solidFill>
                </a:rPr>
                <a:t>So,  one  cannot  travel  from       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800000"/>
                  </a:solidFill>
                </a:rPr>
                <a:t>one  universe  to  the  other -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406" y="3621"/>
              <a:ext cx="78" cy="511"/>
            </a:xfrm>
            <a:prstGeom prst="rect">
              <a:avLst/>
            </a:prstGeom>
            <a:solidFill>
              <a:srgbClr val="6F72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41375" y="2682703"/>
            <a:ext cx="4349750" cy="3951289"/>
            <a:chOff x="530" y="1526"/>
            <a:chExt cx="2740" cy="2489"/>
          </a:xfrm>
          <a:solidFill>
            <a:schemeClr val="accent2">
              <a:lumMod val="60000"/>
              <a:lumOff val="40000"/>
              <a:alpha val="80000"/>
            </a:schemeClr>
          </a:solidFill>
        </p:grpSpPr>
        <p:sp>
          <p:nvSpPr>
            <p:cNvPr id="29708" name="Oval 7"/>
            <p:cNvSpPr>
              <a:spLocks noChangeArrowheads="1"/>
            </p:cNvSpPr>
            <p:nvPr/>
          </p:nvSpPr>
          <p:spPr bwMode="auto">
            <a:xfrm>
              <a:off x="2580" y="1526"/>
              <a:ext cx="690" cy="382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9" name="AutoShape 8"/>
            <p:cNvSpPr>
              <a:spLocks noChangeArrowheads="1"/>
            </p:cNvSpPr>
            <p:nvPr/>
          </p:nvSpPr>
          <p:spPr bwMode="auto">
            <a:xfrm>
              <a:off x="530" y="2767"/>
              <a:ext cx="1278" cy="1248"/>
            </a:xfrm>
            <a:prstGeom prst="wedgeRoundRectCallout">
              <a:avLst>
                <a:gd name="adj1" fmla="val 109634"/>
                <a:gd name="adj2" fmla="val -121358"/>
                <a:gd name="adj3" fmla="val 16667"/>
              </a:avLst>
            </a:prstGeom>
            <a:grpFill/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“Time”  stands  still  at  the    </a:t>
              </a:r>
              <a:r>
                <a:rPr lang="en-US" sz="2400" i="1" dirty="0">
                  <a:solidFill>
                    <a:schemeClr val="tx1"/>
                  </a:solidFill>
                </a:rPr>
                <a:t>horizon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85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 animBg="1" autoUpdateAnimBg="0"/>
      <p:bldP spid="336901" grpId="0" animBg="1" autoUpdateAnimBg="0"/>
      <p:bldP spid="336909" grpId="0"/>
      <p:bldP spid="336908" grpId="0" animBg="1" autoUpdateAnimBg="0"/>
      <p:bldP spid="3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bh_hoizon_flu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02" y="503968"/>
            <a:ext cx="6284242" cy="628424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sp>
        <p:nvSpPr>
          <p:cNvPr id="50" name="Rectangle 49"/>
          <p:cNvSpPr/>
          <p:nvPr/>
        </p:nvSpPr>
        <p:spPr bwMode="auto">
          <a:xfrm>
            <a:off x="1331640" y="431960"/>
            <a:ext cx="6336704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Unicode MS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 rot="10800000">
            <a:off x="1426530" y="510997"/>
            <a:ext cx="6192688" cy="3096344"/>
          </a:xfrm>
          <a:prstGeom prst="triangl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1426530" y="3682706"/>
            <a:ext cx="6192688" cy="3096344"/>
          </a:xfrm>
          <a:prstGeom prst="triangl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11760" y="3024248"/>
            <a:ext cx="3960440" cy="2220054"/>
            <a:chOff x="1907704" y="3212976"/>
            <a:chExt cx="3960440" cy="2220054"/>
          </a:xfrm>
        </p:grpSpPr>
        <p:grpSp>
          <p:nvGrpSpPr>
            <p:cNvPr id="25" name="Group 24"/>
            <p:cNvGrpSpPr/>
            <p:nvPr/>
          </p:nvGrpSpPr>
          <p:grpSpPr>
            <a:xfrm>
              <a:off x="3196270" y="3933056"/>
              <a:ext cx="1591754" cy="957728"/>
              <a:chOff x="3117912" y="4024114"/>
              <a:chExt cx="1591754" cy="957728"/>
            </a:xfrm>
          </p:grpSpPr>
          <p:grpSp>
            <p:nvGrpSpPr>
              <p:cNvPr id="7" name="Group 66"/>
              <p:cNvGrpSpPr>
                <a:grpSpLocks/>
              </p:cNvGrpSpPr>
              <p:nvPr/>
            </p:nvGrpSpPr>
            <p:grpSpPr bwMode="auto">
              <a:xfrm rot="18916009">
                <a:off x="3117912" y="4765818"/>
                <a:ext cx="1540024" cy="216024"/>
                <a:chOff x="390" y="-13"/>
                <a:chExt cx="3453" cy="984"/>
              </a:xfrm>
            </p:grpSpPr>
            <p:sp>
              <p:nvSpPr>
                <p:cNvPr id="8" name="Freeform 39"/>
                <p:cNvSpPr>
                  <a:spLocks/>
                </p:cNvSpPr>
                <p:nvPr/>
              </p:nvSpPr>
              <p:spPr bwMode="auto">
                <a:xfrm>
                  <a:off x="390" y="-13"/>
                  <a:ext cx="2010" cy="923"/>
                </a:xfrm>
                <a:custGeom>
                  <a:avLst/>
                  <a:gdLst>
                    <a:gd name="T0" fmla="*/ 0 w 2010"/>
                    <a:gd name="T1" fmla="*/ 490 h 923"/>
                    <a:gd name="T2" fmla="*/ 197 w 2010"/>
                    <a:gd name="T3" fmla="*/ 71 h 923"/>
                    <a:gd name="T4" fmla="*/ 423 w 2010"/>
                    <a:gd name="T5" fmla="*/ 919 h 923"/>
                    <a:gd name="T6" fmla="*/ 705 w 2010"/>
                    <a:gd name="T7" fmla="*/ 67 h 923"/>
                    <a:gd name="T8" fmla="*/ 993 w 2010"/>
                    <a:gd name="T9" fmla="*/ 919 h 923"/>
                    <a:gd name="T10" fmla="*/ 1284 w 2010"/>
                    <a:gd name="T11" fmla="*/ 64 h 923"/>
                    <a:gd name="T12" fmla="*/ 1581 w 2010"/>
                    <a:gd name="T13" fmla="*/ 922 h 923"/>
                    <a:gd name="T14" fmla="*/ 1836 w 2010"/>
                    <a:gd name="T15" fmla="*/ 73 h 923"/>
                    <a:gd name="T16" fmla="*/ 2010 w 2010"/>
                    <a:gd name="T17" fmla="*/ 487 h 9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10"/>
                    <a:gd name="T28" fmla="*/ 0 h 923"/>
                    <a:gd name="T29" fmla="*/ 2010 w 2010"/>
                    <a:gd name="T30" fmla="*/ 923 h 9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10" h="923">
                      <a:moveTo>
                        <a:pt x="0" y="490"/>
                      </a:moveTo>
                      <a:cubicBezTo>
                        <a:pt x="32" y="420"/>
                        <a:pt x="127" y="0"/>
                        <a:pt x="197" y="71"/>
                      </a:cubicBezTo>
                      <a:cubicBezTo>
                        <a:pt x="267" y="142"/>
                        <a:pt x="338" y="920"/>
                        <a:pt x="423" y="919"/>
                      </a:cubicBezTo>
                      <a:cubicBezTo>
                        <a:pt x="508" y="918"/>
                        <a:pt x="610" y="67"/>
                        <a:pt x="705" y="67"/>
                      </a:cubicBezTo>
                      <a:cubicBezTo>
                        <a:pt x="800" y="67"/>
                        <a:pt x="897" y="919"/>
                        <a:pt x="993" y="919"/>
                      </a:cubicBezTo>
                      <a:cubicBezTo>
                        <a:pt x="1089" y="919"/>
                        <a:pt x="1186" y="63"/>
                        <a:pt x="1284" y="64"/>
                      </a:cubicBezTo>
                      <a:cubicBezTo>
                        <a:pt x="1382" y="65"/>
                        <a:pt x="1489" y="921"/>
                        <a:pt x="1581" y="922"/>
                      </a:cubicBezTo>
                      <a:cubicBezTo>
                        <a:pt x="1673" y="923"/>
                        <a:pt x="1765" y="145"/>
                        <a:pt x="1836" y="73"/>
                      </a:cubicBezTo>
                      <a:cubicBezTo>
                        <a:pt x="1907" y="1"/>
                        <a:pt x="1974" y="401"/>
                        <a:pt x="2010" y="487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auto">
                <a:xfrm>
                  <a:off x="2406" y="46"/>
                  <a:ext cx="1437" cy="925"/>
                </a:xfrm>
                <a:custGeom>
                  <a:avLst/>
                  <a:gdLst>
                    <a:gd name="T0" fmla="*/ 0 w 1437"/>
                    <a:gd name="T1" fmla="*/ 434 h 925"/>
                    <a:gd name="T2" fmla="*/ 174 w 1437"/>
                    <a:gd name="T3" fmla="*/ 854 h 925"/>
                    <a:gd name="T4" fmla="*/ 417 w 1437"/>
                    <a:gd name="T5" fmla="*/ 8 h 925"/>
                    <a:gd name="T6" fmla="*/ 720 w 1437"/>
                    <a:gd name="T7" fmla="*/ 857 h 925"/>
                    <a:gd name="T8" fmla="*/ 996 w 1437"/>
                    <a:gd name="T9" fmla="*/ 2 h 925"/>
                    <a:gd name="T10" fmla="*/ 1272 w 1437"/>
                    <a:gd name="T11" fmla="*/ 848 h 925"/>
                    <a:gd name="T12" fmla="*/ 1437 w 1437"/>
                    <a:gd name="T13" fmla="*/ 431 h 9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37"/>
                    <a:gd name="T22" fmla="*/ 0 h 925"/>
                    <a:gd name="T23" fmla="*/ 1437 w 1437"/>
                    <a:gd name="T24" fmla="*/ 925 h 9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37" h="925">
                      <a:moveTo>
                        <a:pt x="0" y="434"/>
                      </a:moveTo>
                      <a:cubicBezTo>
                        <a:pt x="29" y="504"/>
                        <a:pt x="104" y="925"/>
                        <a:pt x="174" y="854"/>
                      </a:cubicBezTo>
                      <a:cubicBezTo>
                        <a:pt x="244" y="783"/>
                        <a:pt x="326" y="8"/>
                        <a:pt x="417" y="8"/>
                      </a:cubicBezTo>
                      <a:cubicBezTo>
                        <a:pt x="508" y="8"/>
                        <a:pt x="624" y="858"/>
                        <a:pt x="720" y="857"/>
                      </a:cubicBezTo>
                      <a:cubicBezTo>
                        <a:pt x="816" y="856"/>
                        <a:pt x="904" y="4"/>
                        <a:pt x="996" y="2"/>
                      </a:cubicBezTo>
                      <a:cubicBezTo>
                        <a:pt x="1088" y="0"/>
                        <a:pt x="1198" y="776"/>
                        <a:pt x="1272" y="848"/>
                      </a:cubicBezTo>
                      <a:cubicBezTo>
                        <a:pt x="1346" y="920"/>
                        <a:pt x="1403" y="518"/>
                        <a:pt x="1437" y="431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4421634" y="4024114"/>
                <a:ext cx="288032" cy="30099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1907704" y="3212976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95936" y="4725144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Hawking  radiation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11960" y="1988840"/>
            <a:ext cx="3960440" cy="1245760"/>
            <a:chOff x="4427984" y="1412776"/>
            <a:chExt cx="3960440" cy="1245760"/>
          </a:xfrm>
        </p:grpSpPr>
        <p:sp>
          <p:nvSpPr>
            <p:cNvPr id="22" name="TextBox 21"/>
            <p:cNvSpPr txBox="1"/>
            <p:nvPr/>
          </p:nvSpPr>
          <p:spPr>
            <a:xfrm>
              <a:off x="4427984" y="1412776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28518" y="1700808"/>
              <a:ext cx="1591754" cy="957728"/>
              <a:chOff x="3117912" y="4024114"/>
              <a:chExt cx="1591754" cy="957728"/>
            </a:xfrm>
          </p:grpSpPr>
          <p:grpSp>
            <p:nvGrpSpPr>
              <p:cNvPr id="27" name="Group 66"/>
              <p:cNvGrpSpPr>
                <a:grpSpLocks/>
              </p:cNvGrpSpPr>
              <p:nvPr/>
            </p:nvGrpSpPr>
            <p:grpSpPr bwMode="auto">
              <a:xfrm rot="18916009">
                <a:off x="3117912" y="4765818"/>
                <a:ext cx="1540024" cy="216024"/>
                <a:chOff x="390" y="-13"/>
                <a:chExt cx="3453" cy="984"/>
              </a:xfrm>
            </p:grpSpPr>
            <p:sp>
              <p:nvSpPr>
                <p:cNvPr id="29" name="Freeform 39"/>
                <p:cNvSpPr>
                  <a:spLocks/>
                </p:cNvSpPr>
                <p:nvPr/>
              </p:nvSpPr>
              <p:spPr bwMode="auto">
                <a:xfrm>
                  <a:off x="390" y="-13"/>
                  <a:ext cx="2010" cy="923"/>
                </a:xfrm>
                <a:custGeom>
                  <a:avLst/>
                  <a:gdLst>
                    <a:gd name="T0" fmla="*/ 0 w 2010"/>
                    <a:gd name="T1" fmla="*/ 490 h 923"/>
                    <a:gd name="T2" fmla="*/ 197 w 2010"/>
                    <a:gd name="T3" fmla="*/ 71 h 923"/>
                    <a:gd name="T4" fmla="*/ 423 w 2010"/>
                    <a:gd name="T5" fmla="*/ 919 h 923"/>
                    <a:gd name="T6" fmla="*/ 705 w 2010"/>
                    <a:gd name="T7" fmla="*/ 67 h 923"/>
                    <a:gd name="T8" fmla="*/ 993 w 2010"/>
                    <a:gd name="T9" fmla="*/ 919 h 923"/>
                    <a:gd name="T10" fmla="*/ 1284 w 2010"/>
                    <a:gd name="T11" fmla="*/ 64 h 923"/>
                    <a:gd name="T12" fmla="*/ 1581 w 2010"/>
                    <a:gd name="T13" fmla="*/ 922 h 923"/>
                    <a:gd name="T14" fmla="*/ 1836 w 2010"/>
                    <a:gd name="T15" fmla="*/ 73 h 923"/>
                    <a:gd name="T16" fmla="*/ 2010 w 2010"/>
                    <a:gd name="T17" fmla="*/ 487 h 9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10"/>
                    <a:gd name="T28" fmla="*/ 0 h 923"/>
                    <a:gd name="T29" fmla="*/ 2010 w 2010"/>
                    <a:gd name="T30" fmla="*/ 923 h 9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10" h="923">
                      <a:moveTo>
                        <a:pt x="0" y="490"/>
                      </a:moveTo>
                      <a:cubicBezTo>
                        <a:pt x="32" y="420"/>
                        <a:pt x="127" y="0"/>
                        <a:pt x="197" y="71"/>
                      </a:cubicBezTo>
                      <a:cubicBezTo>
                        <a:pt x="267" y="142"/>
                        <a:pt x="338" y="920"/>
                        <a:pt x="423" y="919"/>
                      </a:cubicBezTo>
                      <a:cubicBezTo>
                        <a:pt x="508" y="918"/>
                        <a:pt x="610" y="67"/>
                        <a:pt x="705" y="67"/>
                      </a:cubicBezTo>
                      <a:cubicBezTo>
                        <a:pt x="800" y="67"/>
                        <a:pt x="897" y="919"/>
                        <a:pt x="993" y="919"/>
                      </a:cubicBezTo>
                      <a:cubicBezTo>
                        <a:pt x="1089" y="919"/>
                        <a:pt x="1186" y="63"/>
                        <a:pt x="1284" y="64"/>
                      </a:cubicBezTo>
                      <a:cubicBezTo>
                        <a:pt x="1382" y="65"/>
                        <a:pt x="1489" y="921"/>
                        <a:pt x="1581" y="922"/>
                      </a:cubicBezTo>
                      <a:cubicBezTo>
                        <a:pt x="1673" y="923"/>
                        <a:pt x="1765" y="145"/>
                        <a:pt x="1836" y="73"/>
                      </a:cubicBezTo>
                      <a:cubicBezTo>
                        <a:pt x="1907" y="1"/>
                        <a:pt x="1974" y="401"/>
                        <a:pt x="2010" y="487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Freeform 41"/>
                <p:cNvSpPr>
                  <a:spLocks/>
                </p:cNvSpPr>
                <p:nvPr/>
              </p:nvSpPr>
              <p:spPr bwMode="auto">
                <a:xfrm>
                  <a:off x="2406" y="46"/>
                  <a:ext cx="1437" cy="925"/>
                </a:xfrm>
                <a:custGeom>
                  <a:avLst/>
                  <a:gdLst>
                    <a:gd name="T0" fmla="*/ 0 w 1437"/>
                    <a:gd name="T1" fmla="*/ 434 h 925"/>
                    <a:gd name="T2" fmla="*/ 174 w 1437"/>
                    <a:gd name="T3" fmla="*/ 854 h 925"/>
                    <a:gd name="T4" fmla="*/ 417 w 1437"/>
                    <a:gd name="T5" fmla="*/ 8 h 925"/>
                    <a:gd name="T6" fmla="*/ 720 w 1437"/>
                    <a:gd name="T7" fmla="*/ 857 h 925"/>
                    <a:gd name="T8" fmla="*/ 996 w 1437"/>
                    <a:gd name="T9" fmla="*/ 2 h 925"/>
                    <a:gd name="T10" fmla="*/ 1272 w 1437"/>
                    <a:gd name="T11" fmla="*/ 848 h 925"/>
                    <a:gd name="T12" fmla="*/ 1437 w 1437"/>
                    <a:gd name="T13" fmla="*/ 431 h 9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37"/>
                    <a:gd name="T22" fmla="*/ 0 h 925"/>
                    <a:gd name="T23" fmla="*/ 1437 w 1437"/>
                    <a:gd name="T24" fmla="*/ 925 h 9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37" h="925">
                      <a:moveTo>
                        <a:pt x="0" y="434"/>
                      </a:moveTo>
                      <a:cubicBezTo>
                        <a:pt x="29" y="504"/>
                        <a:pt x="104" y="925"/>
                        <a:pt x="174" y="854"/>
                      </a:cubicBezTo>
                      <a:cubicBezTo>
                        <a:pt x="244" y="783"/>
                        <a:pt x="326" y="8"/>
                        <a:pt x="417" y="8"/>
                      </a:cubicBezTo>
                      <a:cubicBezTo>
                        <a:pt x="508" y="8"/>
                        <a:pt x="624" y="858"/>
                        <a:pt x="720" y="857"/>
                      </a:cubicBezTo>
                      <a:cubicBezTo>
                        <a:pt x="816" y="856"/>
                        <a:pt x="904" y="4"/>
                        <a:pt x="996" y="2"/>
                      </a:cubicBezTo>
                      <a:cubicBezTo>
                        <a:pt x="1088" y="0"/>
                        <a:pt x="1198" y="776"/>
                        <a:pt x="1272" y="848"/>
                      </a:cubicBezTo>
                      <a:cubicBezTo>
                        <a:pt x="1346" y="920"/>
                        <a:pt x="1403" y="518"/>
                        <a:pt x="1437" y="431"/>
                      </a:cubicBezTo>
                    </a:path>
                  </a:pathLst>
                </a:custGeom>
                <a:noFill/>
                <a:ln w="2540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4421634" y="4024114"/>
                <a:ext cx="288032" cy="30099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6516216" y="2217058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84168" y="4248384"/>
            <a:ext cx="1172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matter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going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-27384"/>
            <a:ext cx="8352928" cy="1015663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Recently,  we  did  the  calculation  more  extensively:</a:t>
            </a:r>
          </a:p>
          <a:p>
            <a:r>
              <a:rPr lang="en-US" sz="2000" dirty="0" smtClean="0"/>
              <a:t>Will  spherical  waves  of  in-going  particles  produce  spherical waves  of  outgoing  ones?		YES !  but …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5817458"/>
            <a:ext cx="8352928" cy="400110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 happens  with  the  particles  disappearing  into  region  II  ???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059832" y="1512080"/>
            <a:ext cx="4176464" cy="41764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1" name="Group 10"/>
          <p:cNvGrpSpPr/>
          <p:nvPr/>
        </p:nvGrpSpPr>
        <p:grpSpPr>
          <a:xfrm flipH="1" flipV="1">
            <a:off x="3118335" y="3169974"/>
            <a:ext cx="1453665" cy="1123122"/>
            <a:chOff x="3793417" y="2429272"/>
            <a:chExt cx="1503275" cy="1172750"/>
          </a:xfrm>
        </p:grpSpPr>
        <p:sp>
          <p:nvSpPr>
            <p:cNvPr id="44" name="Freeform 39"/>
            <p:cNvSpPr>
              <a:spLocks/>
            </p:cNvSpPr>
            <p:nvPr/>
          </p:nvSpPr>
          <p:spPr bwMode="auto">
            <a:xfrm rot="18916009">
              <a:off x="3793417" y="3399390"/>
              <a:ext cx="896452" cy="202632"/>
            </a:xfrm>
            <a:custGeom>
              <a:avLst/>
              <a:gdLst>
                <a:gd name="T0" fmla="*/ 0 w 2010"/>
                <a:gd name="T1" fmla="*/ 490 h 923"/>
                <a:gd name="T2" fmla="*/ 197 w 2010"/>
                <a:gd name="T3" fmla="*/ 71 h 923"/>
                <a:gd name="T4" fmla="*/ 423 w 2010"/>
                <a:gd name="T5" fmla="*/ 919 h 923"/>
                <a:gd name="T6" fmla="*/ 705 w 2010"/>
                <a:gd name="T7" fmla="*/ 67 h 923"/>
                <a:gd name="T8" fmla="*/ 993 w 2010"/>
                <a:gd name="T9" fmla="*/ 919 h 923"/>
                <a:gd name="T10" fmla="*/ 1284 w 2010"/>
                <a:gd name="T11" fmla="*/ 64 h 923"/>
                <a:gd name="T12" fmla="*/ 1581 w 2010"/>
                <a:gd name="T13" fmla="*/ 922 h 923"/>
                <a:gd name="T14" fmla="*/ 1836 w 2010"/>
                <a:gd name="T15" fmla="*/ 73 h 923"/>
                <a:gd name="T16" fmla="*/ 2010 w 2010"/>
                <a:gd name="T17" fmla="*/ 487 h 9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0"/>
                <a:gd name="T28" fmla="*/ 0 h 923"/>
                <a:gd name="T29" fmla="*/ 2010 w 2010"/>
                <a:gd name="T30" fmla="*/ 923 h 9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0" h="923">
                  <a:moveTo>
                    <a:pt x="0" y="490"/>
                  </a:moveTo>
                  <a:cubicBezTo>
                    <a:pt x="32" y="420"/>
                    <a:pt x="127" y="0"/>
                    <a:pt x="197" y="71"/>
                  </a:cubicBezTo>
                  <a:cubicBezTo>
                    <a:pt x="267" y="142"/>
                    <a:pt x="338" y="920"/>
                    <a:pt x="423" y="919"/>
                  </a:cubicBezTo>
                  <a:cubicBezTo>
                    <a:pt x="508" y="918"/>
                    <a:pt x="610" y="67"/>
                    <a:pt x="705" y="67"/>
                  </a:cubicBezTo>
                  <a:cubicBezTo>
                    <a:pt x="800" y="67"/>
                    <a:pt x="897" y="919"/>
                    <a:pt x="993" y="919"/>
                  </a:cubicBezTo>
                  <a:cubicBezTo>
                    <a:pt x="1089" y="919"/>
                    <a:pt x="1186" y="63"/>
                    <a:pt x="1284" y="64"/>
                  </a:cubicBezTo>
                  <a:cubicBezTo>
                    <a:pt x="1382" y="65"/>
                    <a:pt x="1489" y="921"/>
                    <a:pt x="1581" y="922"/>
                  </a:cubicBezTo>
                  <a:cubicBezTo>
                    <a:pt x="1673" y="923"/>
                    <a:pt x="1765" y="145"/>
                    <a:pt x="1836" y="73"/>
                  </a:cubicBezTo>
                  <a:cubicBezTo>
                    <a:pt x="1907" y="1"/>
                    <a:pt x="1974" y="401"/>
                    <a:pt x="2010" y="487"/>
                  </a:cubicBezTo>
                </a:path>
              </a:pathLst>
            </a:custGeom>
            <a:noFill/>
            <a:ln w="25400" cmpd="sng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 rot="18916009">
              <a:off x="4478427" y="2865647"/>
              <a:ext cx="640896" cy="203071"/>
            </a:xfrm>
            <a:custGeom>
              <a:avLst/>
              <a:gdLst>
                <a:gd name="T0" fmla="*/ 0 w 1437"/>
                <a:gd name="T1" fmla="*/ 434 h 925"/>
                <a:gd name="T2" fmla="*/ 174 w 1437"/>
                <a:gd name="T3" fmla="*/ 854 h 925"/>
                <a:gd name="T4" fmla="*/ 417 w 1437"/>
                <a:gd name="T5" fmla="*/ 8 h 925"/>
                <a:gd name="T6" fmla="*/ 720 w 1437"/>
                <a:gd name="T7" fmla="*/ 857 h 925"/>
                <a:gd name="T8" fmla="*/ 996 w 1437"/>
                <a:gd name="T9" fmla="*/ 2 h 925"/>
                <a:gd name="T10" fmla="*/ 1272 w 1437"/>
                <a:gd name="T11" fmla="*/ 848 h 925"/>
                <a:gd name="T12" fmla="*/ 1437 w 1437"/>
                <a:gd name="T13" fmla="*/ 431 h 9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7"/>
                <a:gd name="T22" fmla="*/ 0 h 925"/>
                <a:gd name="T23" fmla="*/ 1437 w 1437"/>
                <a:gd name="T24" fmla="*/ 925 h 9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7" h="925">
                  <a:moveTo>
                    <a:pt x="0" y="434"/>
                  </a:moveTo>
                  <a:cubicBezTo>
                    <a:pt x="29" y="504"/>
                    <a:pt x="104" y="925"/>
                    <a:pt x="174" y="854"/>
                  </a:cubicBezTo>
                  <a:cubicBezTo>
                    <a:pt x="244" y="783"/>
                    <a:pt x="326" y="8"/>
                    <a:pt x="417" y="8"/>
                  </a:cubicBezTo>
                  <a:cubicBezTo>
                    <a:pt x="508" y="8"/>
                    <a:pt x="624" y="858"/>
                    <a:pt x="720" y="857"/>
                  </a:cubicBezTo>
                  <a:cubicBezTo>
                    <a:pt x="816" y="856"/>
                    <a:pt x="904" y="4"/>
                    <a:pt x="996" y="2"/>
                  </a:cubicBezTo>
                  <a:cubicBezTo>
                    <a:pt x="1088" y="0"/>
                    <a:pt x="1198" y="776"/>
                    <a:pt x="1272" y="848"/>
                  </a:cubicBezTo>
                  <a:cubicBezTo>
                    <a:pt x="1346" y="920"/>
                    <a:pt x="1403" y="518"/>
                    <a:pt x="1437" y="431"/>
                  </a:cubicBezTo>
                </a:path>
              </a:pathLst>
            </a:custGeom>
            <a:noFill/>
            <a:ln w="25400" cmpd="sng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5008660" y="2429272"/>
              <a:ext cx="288032" cy="30099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5868144" y="3356992"/>
            <a:ext cx="190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region  </a:t>
            </a:r>
            <a:r>
              <a:rPr lang="en-US" sz="4400" i="1" dirty="0" smtClean="0"/>
              <a:t>I</a:t>
            </a:r>
            <a:endParaRPr lang="en-US" sz="4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1475656" y="3356992"/>
            <a:ext cx="190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region  </a:t>
            </a:r>
            <a:r>
              <a:rPr lang="en-US" sz="4400" i="1" dirty="0" smtClean="0"/>
              <a:t>II</a:t>
            </a:r>
            <a:endParaRPr lang="en-US" sz="4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46699" y="5157192"/>
            <a:ext cx="785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III</a:t>
            </a:r>
            <a:endParaRPr lang="en-US" sz="40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99099" y="1340768"/>
            <a:ext cx="842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smtClean="0"/>
              <a:t>IV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69444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436E-6 -1.38793E-8 L -0.09441 -0.11543 " pathEditMode="relative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Region  II  must  be  </a:t>
            </a:r>
            <a:r>
              <a:rPr lang="en-US" sz="2000" i="1" dirty="0" smtClean="0"/>
              <a:t>exactly  as  physical  </a:t>
            </a:r>
            <a:r>
              <a:rPr lang="en-US" sz="2000" dirty="0" smtClean="0"/>
              <a:t>as  region  I</a:t>
            </a:r>
          </a:p>
          <a:p>
            <a:pPr algn="ctr"/>
            <a:r>
              <a:rPr lang="en-US" sz="2000" dirty="0" smtClean="0"/>
              <a:t>But  what  is  it ?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1484784"/>
            <a:ext cx="8352928" cy="707886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 natural  suggestion:  points  at  opposite  side  of  BH !</a:t>
            </a:r>
          </a:p>
          <a:p>
            <a:pPr algn="ctr"/>
            <a:r>
              <a:rPr lang="en-US" sz="2000" dirty="0" smtClean="0"/>
              <a:t>(antipodal  points)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95536" y="2420888"/>
            <a:ext cx="8352928" cy="1631216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  that  is  true,  it  would  yield  a  remarkable  “prediction”  for  the  Hawking  particles:  </a:t>
            </a:r>
          </a:p>
          <a:p>
            <a:pPr algn="ctr"/>
            <a:r>
              <a:rPr lang="en-US" sz="2000" dirty="0" smtClean="0"/>
              <a:t>the  vacuum  for  a  local  observer,  would  correspond  to  particle-antiparticle  pairs  for  the  Schwarzschild  observer.</a:t>
            </a:r>
          </a:p>
          <a:p>
            <a:pPr algn="ctr"/>
            <a:r>
              <a:rPr lang="en-US" sz="2000" dirty="0" smtClean="0"/>
              <a:t>But  the  antiparticles  go  into  the  negative  time  direction !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95536" y="4246056"/>
            <a:ext cx="8352928" cy="707886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Conclusion  (tentative):  Every  Hawking  particle  at  one  side  of  the  BH,  is  100 %  entangled  with  a  particle  at  the  antipodal  point !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95536" y="5117122"/>
            <a:ext cx="8352928" cy="400110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Only  further  theoretical  analysis  can  tell  us  if  this  is  correct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54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9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352928" cy="400110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Black  hole  information  and  holography: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308810"/>
            <a:ext cx="8352928" cy="400110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 Next  Step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109010"/>
            <a:ext cx="8352928" cy="400110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 small  step  for  Mankind , 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973106"/>
            <a:ext cx="8352928" cy="400110"/>
          </a:xfrm>
          <a:prstGeom prst="rect">
            <a:avLst/>
          </a:prstGeom>
          <a:solidFill>
            <a:srgbClr val="FFE4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 giant  leap  for  me 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408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4786" name="WordArt 2"/>
          <p:cNvSpPr>
            <a:spLocks noChangeArrowheads="1" noChangeShapeType="1" noTextEdit="1"/>
          </p:cNvSpPr>
          <p:nvPr/>
        </p:nvSpPr>
        <p:spPr bwMode="auto">
          <a:xfrm>
            <a:off x="1258888" y="3105150"/>
            <a:ext cx="6407150" cy="19081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DDF0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555714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hthoek 14"/>
          <p:cNvSpPr>
            <a:spLocks noChangeArrowheads="1"/>
          </p:cNvSpPr>
          <p:nvPr/>
        </p:nvSpPr>
        <p:spPr bwMode="auto">
          <a:xfrm>
            <a:off x="0" y="0"/>
            <a:ext cx="9144000" cy="71437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3214688" y="2347913"/>
            <a:ext cx="2757487" cy="27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1"/>
          <p:cNvSpPr txBox="1">
            <a:spLocks noChangeArrowheads="1"/>
          </p:cNvSpPr>
          <p:nvPr/>
        </p:nvSpPr>
        <p:spPr bwMode="auto">
          <a:xfrm>
            <a:off x="838200" y="3573016"/>
            <a:ext cx="77724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r>
              <a:rPr lang="en-US" sz="2400" i="1" dirty="0" smtClean="0">
                <a:solidFill>
                  <a:srgbClr val="99FF33"/>
                </a:solidFill>
              </a:rPr>
              <a:t>The  field  is  strongest  in  the  tiniest  black  holes !</a:t>
            </a:r>
            <a:r>
              <a:rPr lang="en-US" sz="3200" i="1" dirty="0" smtClean="0">
                <a:solidFill>
                  <a:srgbClr val="99FF33"/>
                </a:solidFill>
              </a:rPr>
              <a:t> </a:t>
            </a:r>
            <a:endParaRPr lang="en-US" sz="3200" dirty="0" smtClean="0">
              <a:solidFill>
                <a:srgbClr val="3399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718048"/>
            <a:ext cx="8229600" cy="1143000"/>
          </a:xfrm>
        </p:spPr>
        <p:txBody>
          <a:bodyPr/>
          <a:lstStyle/>
          <a:p>
            <a:r>
              <a:rPr lang="en-US" sz="2400" i="1" kern="1200" dirty="0" smtClean="0">
                <a:solidFill>
                  <a:srgbClr val="99FF33"/>
                </a:solidFill>
                <a:latin typeface="Arial Unicode MS" pitchFamily="34" charset="-128"/>
                <a:ea typeface="+mn-ea"/>
                <a:cs typeface="+mn-cs"/>
              </a:rPr>
              <a:t>Where  are  the  strongest  possible  gravitational  fields 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1509130" y="2444239"/>
            <a:ext cx="5976664" cy="1200329"/>
          </a:xfrm>
          <a:prstGeom prst="rect">
            <a:avLst/>
          </a:prstGeom>
          <a:solidFill>
            <a:srgbClr val="FFCCCC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7200" dirty="0" err="1" smtClean="0">
                <a:solidFill>
                  <a:srgbClr val="CC9900"/>
                </a:solidFill>
              </a:rPr>
              <a:t>Planck</a:t>
            </a:r>
            <a:r>
              <a:rPr lang="nl-NL" sz="7200" dirty="0" smtClean="0">
                <a:solidFill>
                  <a:srgbClr val="CC9900"/>
                </a:solidFill>
              </a:rPr>
              <a:t>  Units</a:t>
            </a:r>
            <a:endParaRPr lang="nl-NL" sz="3200" dirty="0">
              <a:solidFill>
                <a:srgbClr val="CC9900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53452"/>
              </p:ext>
            </p:extLst>
          </p:nvPr>
        </p:nvGraphicFramePr>
        <p:xfrm>
          <a:off x="1893962" y="320675"/>
          <a:ext cx="520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4" imgW="2603500" imgH="266700" progId="Equation.DSMT4">
                  <p:embed/>
                </p:oleObj>
              </mc:Choice>
              <mc:Fallback>
                <p:oleObj name="Equation" r:id="rId4" imgW="2603500" imgH="266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65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962" y="320675"/>
                        <a:ext cx="5207000" cy="533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499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87971"/>
              </p:ext>
            </p:extLst>
          </p:nvPr>
        </p:nvGraphicFramePr>
        <p:xfrm>
          <a:off x="2274962" y="1035050"/>
          <a:ext cx="444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6" imgW="2222500" imgH="254000" progId="Equation.DSMT4">
                  <p:embed/>
                </p:oleObj>
              </mc:Choice>
              <mc:Fallback>
                <p:oleObj name="Equation" r:id="rId6" imgW="22225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 amt="65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962" y="1035050"/>
                        <a:ext cx="4445000" cy="508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499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87147"/>
              </p:ext>
            </p:extLst>
          </p:nvPr>
        </p:nvGraphicFramePr>
        <p:xfrm>
          <a:off x="1481212" y="3719214"/>
          <a:ext cx="6032500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8" imgW="2743200" imgH="1396800" progId="Equation.DSMT4">
                  <p:embed/>
                </p:oleObj>
              </mc:Choice>
              <mc:Fallback>
                <p:oleObj name="Equation" r:id="rId8" imgW="2743200" imgH="139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alphaModFix am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212" y="3719214"/>
                        <a:ext cx="6032500" cy="28781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600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169989"/>
              </p:ext>
            </p:extLst>
          </p:nvPr>
        </p:nvGraphicFramePr>
        <p:xfrm>
          <a:off x="2617862" y="1644650"/>
          <a:ext cx="375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10" imgW="1879600" imgH="241300" progId="Equation.DSMT4">
                  <p:embed/>
                </p:oleObj>
              </mc:Choice>
              <mc:Fallback>
                <p:oleObj name="Equation" r:id="rId10" imgW="18796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alphaModFix amt="65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862" y="1644650"/>
                        <a:ext cx="3759200" cy="4826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499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/>
          <p:cNvSpPr/>
          <p:nvPr/>
        </p:nvSpPr>
        <p:spPr bwMode="auto">
          <a:xfrm>
            <a:off x="0" y="6524"/>
            <a:ext cx="9144000" cy="68514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30" name="Picture 29" descr="deser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45754" r="21544" b="1"/>
          <a:stretch/>
        </p:blipFill>
        <p:spPr>
          <a:xfrm>
            <a:off x="755576" y="56834"/>
            <a:ext cx="7704856" cy="6801166"/>
          </a:xfrm>
          <a:prstGeom prst="rect">
            <a:avLst/>
          </a:prstGeom>
        </p:spPr>
      </p:pic>
      <p:sp>
        <p:nvSpPr>
          <p:cNvPr id="3256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889448"/>
            <a:ext cx="2016199" cy="1296144"/>
          </a:xfrm>
          <a:solidFill>
            <a:srgbClr val="EBE8F4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/>
            </a:r>
            <a:br>
              <a:rPr lang="en-US" sz="2400" dirty="0" smtClean="0">
                <a:solidFill>
                  <a:srgbClr val="003300"/>
                </a:solidFill>
              </a:rPr>
            </a:br>
            <a:r>
              <a:rPr lang="en-US" sz="2400" dirty="0" smtClean="0">
                <a:solidFill>
                  <a:srgbClr val="003300"/>
                </a:solidFill>
              </a:rPr>
              <a:t>The  highway  across the  desert</a:t>
            </a:r>
            <a:br>
              <a:rPr lang="en-US" sz="2400" dirty="0" smtClean="0">
                <a:solidFill>
                  <a:srgbClr val="003300"/>
                </a:solidFill>
              </a:rPr>
            </a:br>
            <a:endParaRPr lang="en-US" sz="2400" dirty="0" smtClean="0">
              <a:solidFill>
                <a:srgbClr val="003300"/>
              </a:solidFill>
            </a:endParaRPr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7556376" y="572989"/>
          <a:ext cx="1066800" cy="448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9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376" y="572989"/>
                        <a:ext cx="1066800" cy="4487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hoek 26"/>
          <p:cNvSpPr/>
          <p:nvPr/>
        </p:nvSpPr>
        <p:spPr bwMode="auto">
          <a:xfrm>
            <a:off x="0" y="-27384"/>
            <a:ext cx="9144000" cy="56086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         ???</a:t>
            </a:r>
          </a:p>
        </p:txBody>
      </p:sp>
      <p:sp>
        <p:nvSpPr>
          <p:cNvPr id="38" name="Rectangle 14"/>
          <p:cNvSpPr txBox="1">
            <a:spLocks noChangeArrowheads="1"/>
          </p:cNvSpPr>
          <p:nvPr/>
        </p:nvSpPr>
        <p:spPr bwMode="auto">
          <a:xfrm>
            <a:off x="5101202" y="536105"/>
            <a:ext cx="2376264" cy="864096"/>
          </a:xfrm>
          <a:prstGeom prst="rect">
            <a:avLst/>
          </a:prstGeom>
          <a:solidFill>
            <a:srgbClr val="EBE8F4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r>
              <a:rPr lang="en-US" sz="2400" dirty="0" smtClean="0">
                <a:solidFill>
                  <a:srgbClr val="003300"/>
                </a:solidFill>
              </a:rPr>
              <a:t>Planck  length:</a:t>
            </a:r>
          </a:p>
          <a:p>
            <a:endParaRPr lang="en-US" sz="2400" dirty="0" smtClean="0">
              <a:solidFill>
                <a:srgbClr val="003300"/>
              </a:solidFill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flipH="1">
            <a:off x="35496" y="144016"/>
            <a:ext cx="3293558" cy="548680"/>
          </a:xfrm>
          <a:prstGeom prst="wedgeRoundRectCallout">
            <a:avLst>
              <a:gd name="adj1" fmla="val -95886"/>
              <a:gd name="adj2" fmla="val 36275"/>
              <a:gd name="adj3" fmla="val 16667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Smallest  Black  holes?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1115616" y="4237629"/>
            <a:ext cx="5113338" cy="847555"/>
            <a:chOff x="558" y="2587"/>
            <a:chExt cx="4914" cy="869"/>
          </a:xfrm>
        </p:grpSpPr>
        <p:sp>
          <p:nvSpPr>
            <p:cNvPr id="36" name="Line 24"/>
            <p:cNvSpPr>
              <a:spLocks noChangeShapeType="1"/>
            </p:cNvSpPr>
            <p:nvPr/>
          </p:nvSpPr>
          <p:spPr bwMode="auto">
            <a:xfrm flipV="1">
              <a:off x="912" y="3438"/>
              <a:ext cx="4560" cy="1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3333CC"/>
                </a:solidFill>
              </a:endParaRPr>
            </a:p>
          </p:txBody>
        </p:sp>
        <p:sp>
          <p:nvSpPr>
            <p:cNvPr id="37" name="AutoShape 25"/>
            <p:cNvSpPr>
              <a:spLocks/>
            </p:cNvSpPr>
            <p:nvPr/>
          </p:nvSpPr>
          <p:spPr bwMode="auto">
            <a:xfrm>
              <a:off x="558" y="2587"/>
              <a:ext cx="1122" cy="576"/>
            </a:xfrm>
            <a:prstGeom prst="borderCallout3">
              <a:avLst>
                <a:gd name="adj1" fmla="val 12500"/>
                <a:gd name="adj2" fmla="val -4278"/>
                <a:gd name="adj3" fmla="val 12500"/>
                <a:gd name="adj4" fmla="val -4278"/>
                <a:gd name="adj5" fmla="val 115625"/>
                <a:gd name="adj6" fmla="val -4278"/>
                <a:gd name="adj7" fmla="val 150347"/>
                <a:gd name="adj8" fmla="val 33333"/>
              </a:avLst>
            </a:prstGeom>
            <a:solidFill>
              <a:srgbClr val="66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</a:rPr>
                <a:t>LHC</a:t>
              </a:r>
            </a:p>
          </p:txBody>
        </p:sp>
      </p:grpSp>
      <p:sp>
        <p:nvSpPr>
          <p:cNvPr id="325650" name="AutoShape 18"/>
          <p:cNvSpPr>
            <a:spLocks/>
          </p:cNvSpPr>
          <p:nvPr/>
        </p:nvSpPr>
        <p:spPr bwMode="auto">
          <a:xfrm>
            <a:off x="7092826" y="2731989"/>
            <a:ext cx="1220788" cy="598275"/>
          </a:xfrm>
          <a:prstGeom prst="accentBorderCallout3">
            <a:avLst>
              <a:gd name="adj1" fmla="val 18750"/>
              <a:gd name="adj2" fmla="val 106241"/>
              <a:gd name="adj3" fmla="val 18750"/>
              <a:gd name="adj4" fmla="val 129648"/>
              <a:gd name="adj5" fmla="val -71616"/>
              <a:gd name="adj6" fmla="val 129648"/>
              <a:gd name="adj7" fmla="val -238998"/>
              <a:gd name="adj8" fmla="val -174513"/>
            </a:avLst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GUTs</a:t>
            </a:r>
          </a:p>
        </p:txBody>
      </p:sp>
      <p:sp>
        <p:nvSpPr>
          <p:cNvPr id="39" name="Rectangle 14"/>
          <p:cNvSpPr txBox="1">
            <a:spLocks noChangeArrowheads="1"/>
          </p:cNvSpPr>
          <p:nvPr/>
        </p:nvSpPr>
        <p:spPr bwMode="auto">
          <a:xfrm>
            <a:off x="2051720" y="836712"/>
            <a:ext cx="2376264" cy="360040"/>
          </a:xfrm>
          <a:prstGeom prst="rect">
            <a:avLst/>
          </a:prstGeom>
          <a:solidFill>
            <a:srgbClr val="EBE8F4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endParaRPr lang="en-US" sz="2400" dirty="0" smtClean="0">
              <a:solidFill>
                <a:srgbClr val="003300"/>
              </a:solidFill>
            </a:endParaRPr>
          </a:p>
          <a:p>
            <a:endParaRPr lang="en-US" sz="2400" dirty="0" smtClean="0">
              <a:solidFill>
                <a:srgbClr val="003300"/>
              </a:solidFill>
            </a:endParaRPr>
          </a:p>
        </p:txBody>
      </p:sp>
      <p:sp>
        <p:nvSpPr>
          <p:cNvPr id="325654" name="AutoShape 22"/>
          <p:cNvSpPr>
            <a:spLocks noChangeArrowheads="1"/>
          </p:cNvSpPr>
          <p:nvPr/>
        </p:nvSpPr>
        <p:spPr bwMode="auto">
          <a:xfrm>
            <a:off x="1043831" y="743670"/>
            <a:ext cx="2232025" cy="919224"/>
          </a:xfrm>
          <a:prstGeom prst="wedgeRoundRectCallout">
            <a:avLst>
              <a:gd name="adj1" fmla="val 116499"/>
              <a:gd name="adj2" fmla="val -60317"/>
              <a:gd name="adj3" fmla="val 16667"/>
            </a:avLst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smtClean="0">
                <a:solidFill>
                  <a:srgbClr val="000000"/>
                </a:solidFill>
              </a:rPr>
              <a:t>Quantum  Gravity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5650" grpId="0" animBg="1" autoUpdateAnimBg="0"/>
      <p:bldP spid="3256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awking_startr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225"/>
            <a:ext cx="874395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Stephen  </a:t>
            </a:r>
            <a:r>
              <a:rPr lang="en-US" sz="3600" dirty="0" err="1" smtClean="0"/>
              <a:t>Hawking’s</a:t>
            </a:r>
            <a:r>
              <a:rPr lang="en-US" sz="3600" dirty="0" smtClean="0"/>
              <a:t>  great  discovery: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79712" y="980728"/>
            <a:ext cx="4838184" cy="523220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35EE3"/>
                </a:solidFill>
              </a:rPr>
              <a:t>Black  hole  emits  particles !!</a:t>
            </a:r>
            <a:endParaRPr lang="en-US" i="1" dirty="0">
              <a:solidFill>
                <a:srgbClr val="035EE3"/>
              </a:solidFill>
            </a:endParaRPr>
          </a:p>
        </p:txBody>
      </p:sp>
      <p:pic>
        <p:nvPicPr>
          <p:cNvPr id="12" name="Afbeelding 11" descr="bolletjero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637" y="2924944"/>
            <a:ext cx="466725" cy="466725"/>
          </a:xfrm>
          <a:prstGeom prst="rect">
            <a:avLst/>
          </a:prstGeom>
        </p:spPr>
      </p:pic>
      <p:pic>
        <p:nvPicPr>
          <p:cNvPr id="13" name="Afbeelding 12" descr="bolletjeb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345637"/>
            <a:ext cx="466725" cy="466725"/>
          </a:xfrm>
          <a:prstGeom prst="rect">
            <a:avLst/>
          </a:prstGeom>
        </p:spPr>
      </p:pic>
      <p:pic>
        <p:nvPicPr>
          <p:cNvPr id="14" name="Afbeelding 13" descr="bolletjeb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212976"/>
            <a:ext cx="466725" cy="466725"/>
          </a:xfrm>
          <a:prstGeom prst="rect">
            <a:avLst/>
          </a:prstGeom>
        </p:spPr>
      </p:pic>
      <p:pic>
        <p:nvPicPr>
          <p:cNvPr id="15" name="Afbeelding 14" descr="bolletjeg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149080"/>
            <a:ext cx="466725" cy="466725"/>
          </a:xfrm>
          <a:prstGeom prst="rect">
            <a:avLst/>
          </a:prstGeom>
        </p:spPr>
      </p:pic>
      <p:pic>
        <p:nvPicPr>
          <p:cNvPr id="16" name="Afbeelding 15" descr="bolletjeroo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933056"/>
            <a:ext cx="466725" cy="466725"/>
          </a:xfrm>
          <a:prstGeom prst="rect">
            <a:avLst/>
          </a:prstGeom>
        </p:spPr>
      </p:pic>
      <p:sp>
        <p:nvSpPr>
          <p:cNvPr id="27655" name="Oval 11"/>
          <p:cNvSpPr>
            <a:spLocks noChangeArrowheads="1"/>
          </p:cNvSpPr>
          <p:nvPr/>
        </p:nvSpPr>
        <p:spPr bwMode="auto">
          <a:xfrm>
            <a:off x="3131840" y="2276872"/>
            <a:ext cx="2751138" cy="2773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5434E-6 L 0.39167 -0.492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93064E-6 L -0.52952 -0.000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500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66667E-6 -1.96532E-6 L 0.53542 0.4298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2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500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1.50289E-6 L -0.2302 0.4168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500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92 0.0289 L -0.56892 -0.736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xplosie4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286875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0" y="0"/>
            <a:ext cx="9324528" cy="6957392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43608" y="1628800"/>
            <a:ext cx="7221611" cy="83099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While  emitting  particles,  the  black  hole  </a:t>
            </a:r>
            <a:r>
              <a:rPr lang="en-US" sz="2400" dirty="0" smtClean="0">
                <a:solidFill>
                  <a:schemeClr val="tx1"/>
                </a:solidFill>
              </a:rPr>
              <a:t>loses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energy,  hence  mass ...  it  becomes  smaller.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1064246" y="3094417"/>
            <a:ext cx="7181850" cy="82232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Lighter  (smaller)  black  holes  emit  more  intense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radiation  than  heavier  (larger)  ones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1064246" y="4551363"/>
            <a:ext cx="7200974" cy="83099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 emission  becomes  more  and  more  intense,</a:t>
            </a:r>
          </a:p>
          <a:p>
            <a:r>
              <a:rPr lang="en-US" sz="2400" dirty="0">
                <a:solidFill>
                  <a:schemeClr val="tx1"/>
                </a:solidFill>
              </a:rPr>
              <a:t>and  ends  with ...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1331913" y="4149725"/>
            <a:ext cx="66246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42021" grpId="0" animBg="1"/>
      <p:bldP spid="342022" grpId="0" animBg="1"/>
      <p:bldP spid="3420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42654</TotalTime>
  <Words>1173</Words>
  <Application>Microsoft Macintosh PowerPoint</Application>
  <PresentationFormat>On-screen Show (4:3)</PresentationFormat>
  <Paragraphs>258</Paragraphs>
  <Slides>33</Slides>
  <Notes>15</Notes>
  <HiddenSlides>0</HiddenSlides>
  <MMClips>4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Default Design</vt:lpstr>
      <vt:lpstr>1_Default Design</vt:lpstr>
      <vt:lpstr>Equation</vt:lpstr>
      <vt:lpstr>Clip</vt:lpstr>
      <vt:lpstr>PowerPoint Presentation</vt:lpstr>
      <vt:lpstr>PowerPoint Presentation</vt:lpstr>
      <vt:lpstr>PowerPoint Presentation</vt:lpstr>
      <vt:lpstr>Where  are  the  strongest  possible  gravitational  fields ?</vt:lpstr>
      <vt:lpstr>PowerPoint Presentation</vt:lpstr>
      <vt:lpstr> The  highway  across the  desert </vt:lpstr>
      <vt:lpstr>PowerPoint Presentation</vt:lpstr>
      <vt:lpstr>Stephen  Hawking’s  great  discovery: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't Hooft</dc:creator>
  <cp:lastModifiedBy>Microsoft Office User</cp:lastModifiedBy>
  <cp:revision>252</cp:revision>
  <cp:lastPrinted>2014-09-23T23:26:40Z</cp:lastPrinted>
  <dcterms:created xsi:type="dcterms:W3CDTF">1999-06-15T19:49:41Z</dcterms:created>
  <dcterms:modified xsi:type="dcterms:W3CDTF">2016-03-14T09:28:42Z</dcterms:modified>
</cp:coreProperties>
</file>